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58"/>
  </p:notesMasterIdLst>
  <p:sldIdLst>
    <p:sldId id="256" r:id="rId2"/>
    <p:sldId id="339" r:id="rId3"/>
    <p:sldId id="355" r:id="rId4"/>
    <p:sldId id="299" r:id="rId5"/>
    <p:sldId id="340" r:id="rId6"/>
    <p:sldId id="341" r:id="rId7"/>
    <p:sldId id="342" r:id="rId8"/>
    <p:sldId id="286" r:id="rId9"/>
    <p:sldId id="305" r:id="rId10"/>
    <p:sldId id="367" r:id="rId11"/>
    <p:sldId id="343" r:id="rId12"/>
    <p:sldId id="346" r:id="rId13"/>
    <p:sldId id="344" r:id="rId14"/>
    <p:sldId id="345" r:id="rId15"/>
    <p:sldId id="361" r:id="rId16"/>
    <p:sldId id="360" r:id="rId17"/>
    <p:sldId id="372" r:id="rId18"/>
    <p:sldId id="362" r:id="rId19"/>
    <p:sldId id="363" r:id="rId20"/>
    <p:sldId id="364" r:id="rId21"/>
    <p:sldId id="370" r:id="rId22"/>
    <p:sldId id="293" r:id="rId23"/>
    <p:sldId id="318" r:id="rId24"/>
    <p:sldId id="308" r:id="rId25"/>
    <p:sldId id="350" r:id="rId26"/>
    <p:sldId id="356" r:id="rId27"/>
    <p:sldId id="349" r:id="rId28"/>
    <p:sldId id="312" r:id="rId29"/>
    <p:sldId id="348" r:id="rId30"/>
    <p:sldId id="347" r:id="rId31"/>
    <p:sldId id="368" r:id="rId32"/>
    <p:sldId id="365" r:id="rId33"/>
    <p:sldId id="371" r:id="rId34"/>
    <p:sldId id="374" r:id="rId35"/>
    <p:sldId id="284" r:id="rId36"/>
    <p:sldId id="366" r:id="rId37"/>
    <p:sldId id="291" r:id="rId38"/>
    <p:sldId id="357" r:id="rId39"/>
    <p:sldId id="309" r:id="rId40"/>
    <p:sldId id="326" r:id="rId41"/>
    <p:sldId id="325" r:id="rId42"/>
    <p:sldId id="330" r:id="rId43"/>
    <p:sldId id="331" r:id="rId44"/>
    <p:sldId id="329" r:id="rId45"/>
    <p:sldId id="359" r:id="rId46"/>
    <p:sldId id="332" r:id="rId47"/>
    <p:sldId id="369" r:id="rId48"/>
    <p:sldId id="317" r:id="rId49"/>
    <p:sldId id="352" r:id="rId50"/>
    <p:sldId id="373" r:id="rId51"/>
    <p:sldId id="354" r:id="rId52"/>
    <p:sldId id="321" r:id="rId53"/>
    <p:sldId id="303" r:id="rId54"/>
    <p:sldId id="337" r:id="rId55"/>
    <p:sldId id="338" r:id="rId56"/>
    <p:sldId id="375" r:id="rId5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0"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8889"/>
    <a:srgbClr val="EACB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596" autoAdjust="0"/>
    <p:restoredTop sz="93529" autoAdjust="0"/>
  </p:normalViewPr>
  <p:slideViewPr>
    <p:cSldViewPr>
      <p:cViewPr varScale="1">
        <p:scale>
          <a:sx n="85" d="100"/>
          <a:sy n="85" d="100"/>
        </p:scale>
        <p:origin x="-1157" y="-82"/>
      </p:cViewPr>
      <p:guideLst>
        <p:guide orient="horz" pos="2160"/>
        <p:guide pos="2880"/>
      </p:guideLst>
    </p:cSldViewPr>
  </p:slideViewPr>
  <p:notesTextViewPr>
    <p:cViewPr>
      <p:scale>
        <a:sx n="100" d="100"/>
        <a:sy n="100" d="100"/>
      </p:scale>
      <p:origin x="0" y="0"/>
    </p:cViewPr>
  </p:notesTextViewPr>
  <p:notesViewPr>
    <p:cSldViewPr>
      <p:cViewPr varScale="1">
        <p:scale>
          <a:sx n="78" d="100"/>
          <a:sy n="78" d="100"/>
        </p:scale>
        <p:origin x="2604"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975F2DB-621A-46AD-9F7B-D3B53539ED64}" type="datetimeFigureOut">
              <a:rPr lang="ru-RU" smtClean="0"/>
              <a:pPr/>
              <a:t>23.05.2019</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C4025F3-60F1-45FB-B801-0D4CD54F68B4}" type="slidenum">
              <a:rPr lang="ru-RU" smtClean="0"/>
              <a:pPr/>
              <a:t>‹#›</a:t>
            </a:fld>
            <a:endParaRPr lang="ru-RU"/>
          </a:p>
        </p:txBody>
      </p:sp>
    </p:spTree>
    <p:extLst>
      <p:ext uri="{BB962C8B-B14F-4D97-AF65-F5344CB8AC3E}">
        <p14:creationId xmlns:p14="http://schemas.microsoft.com/office/powerpoint/2010/main" val="1245571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C4025F3-60F1-45FB-B801-0D4CD54F68B4}" type="slidenum">
              <a:rPr lang="ru-RU" smtClean="0"/>
              <a:pPr/>
              <a:t>1</a:t>
            </a:fld>
            <a:endParaRPr lang="ru-RU"/>
          </a:p>
        </p:txBody>
      </p:sp>
    </p:spTree>
    <p:extLst>
      <p:ext uri="{BB962C8B-B14F-4D97-AF65-F5344CB8AC3E}">
        <p14:creationId xmlns:p14="http://schemas.microsoft.com/office/powerpoint/2010/main" val="1352873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6C4025F3-60F1-45FB-B801-0D4CD54F68B4}" type="slidenum">
              <a:rPr lang="ru-RU" smtClean="0"/>
              <a:pPr/>
              <a:t>5</a:t>
            </a:fld>
            <a:endParaRPr lang="ru-RU"/>
          </a:p>
        </p:txBody>
      </p:sp>
    </p:spTree>
    <p:extLst>
      <p:ext uri="{BB962C8B-B14F-4D97-AF65-F5344CB8AC3E}">
        <p14:creationId xmlns:p14="http://schemas.microsoft.com/office/powerpoint/2010/main" val="2549379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C4025F3-60F1-45FB-B801-0D4CD54F68B4}" type="slidenum">
              <a:rPr lang="ru-RU" smtClean="0"/>
              <a:pPr/>
              <a:t>13</a:t>
            </a:fld>
            <a:endParaRPr lang="ru-RU"/>
          </a:p>
        </p:txBody>
      </p:sp>
    </p:spTree>
    <p:extLst>
      <p:ext uri="{BB962C8B-B14F-4D97-AF65-F5344CB8AC3E}">
        <p14:creationId xmlns:p14="http://schemas.microsoft.com/office/powerpoint/2010/main" val="15444778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C4025F3-60F1-45FB-B801-0D4CD54F68B4}" type="slidenum">
              <a:rPr lang="ru-RU" smtClean="0"/>
              <a:pPr/>
              <a:t>36</a:t>
            </a:fld>
            <a:endParaRPr lang="ru-RU"/>
          </a:p>
        </p:txBody>
      </p:sp>
    </p:spTree>
    <p:extLst>
      <p:ext uri="{BB962C8B-B14F-4D97-AF65-F5344CB8AC3E}">
        <p14:creationId xmlns:p14="http://schemas.microsoft.com/office/powerpoint/2010/main" val="3007107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C4025F3-60F1-45FB-B801-0D4CD54F68B4}" type="slidenum">
              <a:rPr lang="ru-RU" smtClean="0"/>
              <a:pPr/>
              <a:t>38</a:t>
            </a:fld>
            <a:endParaRPr lang="ru-RU"/>
          </a:p>
        </p:txBody>
      </p:sp>
    </p:spTree>
    <p:extLst>
      <p:ext uri="{BB962C8B-B14F-4D97-AF65-F5344CB8AC3E}">
        <p14:creationId xmlns:p14="http://schemas.microsoft.com/office/powerpoint/2010/main" val="16979881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8" name="Заголовок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ru-RU" smtClean="0"/>
              <a:t>Образец заголовка</a:t>
            </a:r>
            <a:endParaRPr kumimoji="0" lang="en-US"/>
          </a:p>
        </p:txBody>
      </p:sp>
      <p:sp>
        <p:nvSpPr>
          <p:cNvPr id="28" name="Дата 27"/>
          <p:cNvSpPr>
            <a:spLocks noGrp="1"/>
          </p:cNvSpPr>
          <p:nvPr>
            <p:ph type="dt" sz="half" idx="10"/>
          </p:nvPr>
        </p:nvSpPr>
        <p:spPr/>
        <p:txBody>
          <a:bodyPr/>
          <a:lstStyle/>
          <a:p>
            <a:fld id="{0F2F743D-DC6B-478A-94E1-0B3212B88677}" type="datetime1">
              <a:rPr lang="ru-RU" smtClean="0"/>
              <a:t>23.05.2019</a:t>
            </a:fld>
            <a:endParaRPr lang="ru-RU"/>
          </a:p>
        </p:txBody>
      </p:sp>
      <p:sp>
        <p:nvSpPr>
          <p:cNvPr id="17" name="Нижний колонтитул 16"/>
          <p:cNvSpPr>
            <a:spLocks noGrp="1"/>
          </p:cNvSpPr>
          <p:nvPr>
            <p:ph type="ftr" sz="quarter" idx="11"/>
          </p:nvPr>
        </p:nvSpPr>
        <p:spPr/>
        <p:txBody>
          <a:bodyPr/>
          <a:lstStyle/>
          <a:p>
            <a:endParaRPr lang="ru-RU"/>
          </a:p>
        </p:txBody>
      </p:sp>
      <p:sp>
        <p:nvSpPr>
          <p:cNvPr id="29" name="Номер слайда 28"/>
          <p:cNvSpPr>
            <a:spLocks noGrp="1"/>
          </p:cNvSpPr>
          <p:nvPr>
            <p:ph type="sldNum" sz="quarter" idx="12"/>
          </p:nvPr>
        </p:nvSpPr>
        <p:spPr/>
        <p:txBody>
          <a:bodyPr/>
          <a:lstStyle/>
          <a:p>
            <a:fld id="{B19B0651-EE4F-4900-A07F-96A6BFA9D0F0}" type="slidenum">
              <a:rPr lang="ru-RU" smtClean="0"/>
              <a:pPr/>
              <a:t>‹#›</a:t>
            </a:fld>
            <a:endParaRPr lang="ru-RU"/>
          </a:p>
        </p:txBody>
      </p:sp>
      <p:sp>
        <p:nvSpPr>
          <p:cNvPr id="9" name="Подзаголовок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055C86A8-E4AA-4B19-9F74-C0F7D799E2F7}" type="datetime1">
              <a:rPr lang="ru-RU" smtClean="0"/>
              <a:t>23.05.2019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D13CCBD9-83DD-4EDA-B4FD-166528C89F85}" type="datetime1">
              <a:rPr lang="ru-RU" smtClean="0"/>
              <a:t>23.05.2019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Объект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C63FE20D-88C6-42B2-825A-0536F958EBFE}" type="datetime1">
              <a:rPr lang="ru-RU" smtClean="0"/>
              <a:t>23.05.2019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F09DB6AB-8CB8-4B49-A580-C0B01BBF4FC0}" type="datetime1">
              <a:rPr lang="ru-RU" smtClean="0"/>
              <a:t>23.05.2019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a:xfrm>
            <a:off x="7924800" y="6416675"/>
            <a:ext cx="762000" cy="365125"/>
          </a:xfrm>
        </p:spPr>
        <p:txBody>
          <a:bodyPr/>
          <a:lstStyle/>
          <a:p>
            <a:fld id="{B19B0651-EE4F-4900-A07F-96A6BFA9D0F0}"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Объект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Объект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8F7C7972-0E0E-432C-B669-B2D60DFE2438}" type="datetime1">
              <a:rPr lang="ru-RU" smtClean="0"/>
              <a:t>23.05.2019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nchor="ctr"/>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Объект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Объект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62D7B66A-1495-4F76-992D-755CDC0386ED}" type="datetime1">
              <a:rPr lang="ru-RU" smtClean="0"/>
              <a:t>23.05.2019</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EE835FDA-7E70-4F7B-90AE-7AF925C76525}" type="datetime1">
              <a:rPr lang="ru-RU" smtClean="0"/>
              <a:t>23.05.2019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F649EC51-9D5D-4537-9B49-8399CA6AA212}" type="datetime1">
              <a:rPr lang="ru-RU" smtClean="0"/>
              <a:t>23.05.2019</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4" name="Объект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DBD0AA00-2826-48A1-A84F-23DE757883F9}" type="datetime1">
              <a:rPr lang="ru-RU" smtClean="0"/>
              <a:t>23.05.2019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ru-RU" smtClean="0">
                <a:solidFill>
                  <a:schemeClr val="lt1"/>
                </a:solidFill>
                <a:latin typeface="+mn-lt"/>
                <a:ea typeface="+mn-ea"/>
                <a:cs typeface="+mn-cs"/>
              </a:rPr>
              <a:t>Вставка рисунка</a:t>
            </a:r>
            <a:endParaRPr kumimoji="0" lang="en-US" dirty="0">
              <a:solidFill>
                <a:schemeClr val="lt1"/>
              </a:solidFill>
              <a:latin typeface="+mn-lt"/>
              <a:ea typeface="+mn-ea"/>
              <a:cs typeface="+mn-cs"/>
            </a:endParaRPr>
          </a:p>
        </p:txBody>
      </p:sp>
      <p:sp>
        <p:nvSpPr>
          <p:cNvPr id="4" name="Текст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95542575-C9FD-4712-97B5-C6E458E1E9DB}" type="datetime1">
              <a:rPr lang="ru-RU" smtClean="0"/>
              <a:t>23.05.2019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extLst>
              <a:ext uri="{BEBA8EAE-BF5A-486C-A8C5-ECC9F3942E4B}">
                <a14:imgProps xmlns:a14="http://schemas.microsoft.com/office/drawing/2010/main">
                  <a14:imgLayer r:embed="rId14">
                    <a14:imgEffect>
                      <a14:artisticLineDrawing trans="100000"/>
                    </a14:imgEffect>
                  </a14:imgLayer>
                </a14:imgProps>
              </a:ext>
            </a:extLst>
          </a:blip>
          <a:srcRect/>
          <a:tile tx="0" ty="0" sx="100000" sy="100000" flip="none" algn="tl"/>
        </a:blipFill>
        <a:effectLst/>
      </p:bgPr>
    </p:bg>
    <p:spTree>
      <p:nvGrpSpPr>
        <p:cNvPr id="1" name=""/>
        <p:cNvGrpSpPr/>
        <p:nvPr/>
      </p:nvGrpSpPr>
      <p:grpSpPr>
        <a:xfrm>
          <a:off x="0" y="0"/>
          <a:ext cx="0" cy="0"/>
          <a:chOff x="0" y="0"/>
          <a:chExt cx="0" cy="0"/>
        </a:xfrm>
      </p:grpSpPr>
      <p:sp>
        <p:nvSpPr>
          <p:cNvPr id="22" name="Заголовок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C0CC740E-6F8E-4BF1-ACD2-C468686E8ABE}" type="datetime1">
              <a:rPr lang="ru-RU" smtClean="0"/>
              <a:t>23.05.2019</a:t>
            </a:fld>
            <a:endParaRPr lang="ru-RU"/>
          </a:p>
        </p:txBody>
      </p:sp>
      <p:sp>
        <p:nvSpPr>
          <p:cNvPr id="3" name="Нижний колонтитул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ru-RU"/>
          </a:p>
        </p:txBody>
      </p:sp>
      <p:sp>
        <p:nvSpPr>
          <p:cNvPr id="23" name="Номер слайда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B19B0651-EE4F-4900-A07F-96A6BFA9D0F0}" type="slidenum">
              <a:rPr lang="ru-RU" smtClean="0"/>
              <a:pPr/>
              <a:t>‹#›</a:t>
            </a:fld>
            <a:endParaRPr lang="ru-RU"/>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hyperlink" Target="https://commons.wikimedia.org/wiki/File:Vladimir_Gilyarovsky_by_Sergey_Malyutin.jpg?uselang=ru" TargetMode="External"/><Relationship Id="rId18" Type="http://schemas.openxmlformats.org/officeDocument/2006/relationships/image" Target="../media/image17.jpg"/><Relationship Id="rId3" Type="http://schemas.openxmlformats.org/officeDocument/2006/relationships/image" Target="../media/image3.jpeg"/><Relationship Id="rId21" Type="http://schemas.openxmlformats.org/officeDocument/2006/relationships/hyperlink" Target="https://yandex.ru/images/search?pos=4&amp;img_url=https://biografiaru.files.wordpress.com/2015/01/d0b3d180d0bed0bcd0b0d0b4d0b8d0bd-d0bd-d181.jpg&amp;text=%D0%B3%D1%80%D0%BE%D0%BC%D0%B0%D0%B4%D0%B8%D0%BD+%D0%BC%D0%B8%D1%85%D0%B0%D0%B8%D0%BB+%D1%81%D1%82%D0%B5%D0%BF%D0%B0%D0%BD%D0%BE%D0%B2%D0%B8%D1%87+%D0%B3%D0%B5%D0%BD%D0%B5%D1%80%D0%B0%D0%BB-%D0%BF%D0%BE%D0%BB%D0%BA%D0%BE%D0%B2%D0%BD%D0%B8%D0%BA&amp;rpt=simage&amp;lr=10725&amp;source=wiz" TargetMode="External"/><Relationship Id="rId7" Type="http://schemas.openxmlformats.org/officeDocument/2006/relationships/image" Target="../media/image7.jpeg"/><Relationship Id="rId12" Type="http://schemas.openxmlformats.org/officeDocument/2006/relationships/image" Target="../media/image12.jpeg"/><Relationship Id="rId17" Type="http://schemas.openxmlformats.org/officeDocument/2006/relationships/image" Target="../media/image16.jpeg"/><Relationship Id="rId25" Type="http://schemas.openxmlformats.org/officeDocument/2006/relationships/image" Target="../media/image23.jpg"/><Relationship Id="rId2" Type="http://schemas.openxmlformats.org/officeDocument/2006/relationships/notesSlide" Target="../notesSlides/notesSlide1.xml"/><Relationship Id="rId16" Type="http://schemas.openxmlformats.org/officeDocument/2006/relationships/image" Target="../media/image15.jpeg"/><Relationship Id="rId20" Type="http://schemas.openxmlformats.org/officeDocument/2006/relationships/image" Target="../media/image19.jpg"/><Relationship Id="rId1" Type="http://schemas.openxmlformats.org/officeDocument/2006/relationships/slideLayout" Target="../slideLayouts/slideLayout1.xml"/><Relationship Id="rId6" Type="http://schemas.openxmlformats.org/officeDocument/2006/relationships/image" Target="../media/image6.jpeg"/><Relationship Id="rId11" Type="http://schemas.openxmlformats.org/officeDocument/2006/relationships/image" Target="../media/image11.jpeg"/><Relationship Id="rId24" Type="http://schemas.openxmlformats.org/officeDocument/2006/relationships/image" Target="../media/image22.jpeg"/><Relationship Id="rId5" Type="http://schemas.openxmlformats.org/officeDocument/2006/relationships/image" Target="../media/image5.jpeg"/><Relationship Id="rId15" Type="http://schemas.openxmlformats.org/officeDocument/2006/relationships/image" Target="../media/image14.jpeg"/><Relationship Id="rId23" Type="http://schemas.openxmlformats.org/officeDocument/2006/relationships/image" Target="../media/image21.jpg"/><Relationship Id="rId10" Type="http://schemas.openxmlformats.org/officeDocument/2006/relationships/image" Target="../media/image10.jpeg"/><Relationship Id="rId19" Type="http://schemas.openxmlformats.org/officeDocument/2006/relationships/image" Target="../media/image18.jpg"/><Relationship Id="rId4" Type="http://schemas.openxmlformats.org/officeDocument/2006/relationships/image" Target="../media/image4.jpeg"/><Relationship Id="rId9" Type="http://schemas.openxmlformats.org/officeDocument/2006/relationships/image" Target="../media/image9.jpeg"/><Relationship Id="rId14" Type="http://schemas.openxmlformats.org/officeDocument/2006/relationships/image" Target="../media/image13.jpeg"/><Relationship Id="rId22" Type="http://schemas.openxmlformats.org/officeDocument/2006/relationships/image" Target="../media/image20.jpeg"/></Relationships>
</file>

<file path=ppt/slides/_rels/slide1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g"/><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4.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3.jpg"/><Relationship Id="rId5" Type="http://schemas.openxmlformats.org/officeDocument/2006/relationships/image" Target="../media/image13.jpeg"/><Relationship Id="rId4" Type="http://schemas.openxmlformats.org/officeDocument/2006/relationships/hyperlink" Target="https://commons.wikimedia.org/wiki/File:Vladimir_Gilyarovsky_by_Sergey_Malyutin.jpg?uselang=ru"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image" Target="../media/image59.gif"/></Relationships>
</file>

<file path=ppt/slides/_rels/slide1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4" Type="http://schemas.openxmlformats.org/officeDocument/2006/relationships/image" Target="../media/image64.jpg"/></Relationships>
</file>

<file path=ppt/slides/_rels/slide1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eg"/><Relationship Id="rId1" Type="http://schemas.openxmlformats.org/officeDocument/2006/relationships/slideLayout" Target="../slideLayouts/slideLayout7.xml"/><Relationship Id="rId4" Type="http://schemas.openxmlformats.org/officeDocument/2006/relationships/image" Target="../media/image71.jpg"/></Relationships>
</file>

<file path=ppt/slides/_rels/slide2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69.jpeg"/><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2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23.jpg"/><Relationship Id="rId1" Type="http://schemas.openxmlformats.org/officeDocument/2006/relationships/slideLayout" Target="../slideLayouts/slideLayout7.xml"/><Relationship Id="rId5" Type="http://schemas.openxmlformats.org/officeDocument/2006/relationships/image" Target="../media/image80.jpg"/><Relationship Id="rId4" Type="http://schemas.openxmlformats.org/officeDocument/2006/relationships/image" Target="../media/image79.jpeg"/></Relationships>
</file>

<file path=ppt/slides/_rels/slide2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71.jpg"/><Relationship Id="rId1" Type="http://schemas.openxmlformats.org/officeDocument/2006/relationships/slideLayout" Target="../slideLayouts/slideLayout7.xml"/><Relationship Id="rId6" Type="http://schemas.openxmlformats.org/officeDocument/2006/relationships/image" Target="../media/image84.jpg"/><Relationship Id="rId5" Type="http://schemas.openxmlformats.org/officeDocument/2006/relationships/image" Target="../media/image83.jpg"/><Relationship Id="rId4" Type="http://schemas.openxmlformats.org/officeDocument/2006/relationships/image" Target="../media/image82.jpg"/></Relationships>
</file>

<file path=ppt/slides/_rels/slide2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g"/><Relationship Id="rId1" Type="http://schemas.openxmlformats.org/officeDocument/2006/relationships/slideLayout" Target="../slideLayouts/slideLayout7.xml"/><Relationship Id="rId5" Type="http://schemas.openxmlformats.org/officeDocument/2006/relationships/image" Target="../media/image89.jpeg"/><Relationship Id="rId4" Type="http://schemas.openxmlformats.org/officeDocument/2006/relationships/image" Target="../media/image88.jpeg"/></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g"/><Relationship Id="rId1" Type="http://schemas.openxmlformats.org/officeDocument/2006/relationships/slideLayout" Target="../slideLayouts/slideLayout7.xml"/><Relationship Id="rId6" Type="http://schemas.openxmlformats.org/officeDocument/2006/relationships/image" Target="../media/image94.jpeg"/><Relationship Id="rId5" Type="http://schemas.openxmlformats.org/officeDocument/2006/relationships/image" Target="../media/image93.jpg"/><Relationship Id="rId4" Type="http://schemas.openxmlformats.org/officeDocument/2006/relationships/image" Target="../media/image92.jpeg"/></Relationships>
</file>

<file path=ppt/slides/_rels/slide3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7.xml"/><Relationship Id="rId4" Type="http://schemas.openxmlformats.org/officeDocument/2006/relationships/image" Target="../media/image97.jpeg"/></Relationships>
</file>

<file path=ppt/slides/_rels/slide3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g"/><Relationship Id="rId1" Type="http://schemas.openxmlformats.org/officeDocument/2006/relationships/slideLayout" Target="../slideLayouts/slideLayout7.xml"/><Relationship Id="rId5" Type="http://schemas.openxmlformats.org/officeDocument/2006/relationships/image" Target="../media/image101.jpeg"/><Relationship Id="rId4" Type="http://schemas.openxmlformats.org/officeDocument/2006/relationships/image" Target="../media/image100.jpeg"/></Relationships>
</file>

<file path=ppt/slides/_rels/slide33.xml.rels><?xml version="1.0" encoding="UTF-8" standalone="yes"?>
<Relationships xmlns="http://schemas.openxmlformats.org/package/2006/relationships"><Relationship Id="rId3" Type="http://schemas.openxmlformats.org/officeDocument/2006/relationships/image" Target="../media/image103.jpeg"/><Relationship Id="rId7" Type="http://schemas.openxmlformats.org/officeDocument/2006/relationships/image" Target="../media/image106.jpeg"/><Relationship Id="rId2" Type="http://schemas.openxmlformats.org/officeDocument/2006/relationships/image" Target="../media/image102.jpeg"/><Relationship Id="rId1" Type="http://schemas.openxmlformats.org/officeDocument/2006/relationships/slideLayout" Target="../slideLayouts/slideLayout7.xml"/><Relationship Id="rId6" Type="http://schemas.openxmlformats.org/officeDocument/2006/relationships/image" Target="../media/image105.jpeg"/><Relationship Id="rId5" Type="http://schemas.openxmlformats.org/officeDocument/2006/relationships/image" Target="../media/image10.jpeg"/><Relationship Id="rId4" Type="http://schemas.openxmlformats.org/officeDocument/2006/relationships/image" Target="../media/image104.jpeg"/></Relationships>
</file>

<file path=ppt/slides/_rels/slide3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7.xml"/><Relationship Id="rId6" Type="http://schemas.openxmlformats.org/officeDocument/2006/relationships/image" Target="../media/image111.jpg"/><Relationship Id="rId5" Type="http://schemas.openxmlformats.org/officeDocument/2006/relationships/image" Target="../media/image110.jpeg"/><Relationship Id="rId4" Type="http://schemas.openxmlformats.org/officeDocument/2006/relationships/image" Target="../media/image109.jpeg"/></Relationships>
</file>

<file path=ppt/slides/_rels/slide3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12.jpeg"/><Relationship Id="rId1" Type="http://schemas.openxmlformats.org/officeDocument/2006/relationships/slideLayout" Target="../slideLayouts/slideLayout7.xml"/><Relationship Id="rId4" Type="http://schemas.openxmlformats.org/officeDocument/2006/relationships/image" Target="../media/image113.jpeg"/></Relationships>
</file>

<file path=ppt/slides/_rels/slide3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7.jpeg"/><Relationship Id="rId5" Type="http://schemas.openxmlformats.org/officeDocument/2006/relationships/image" Target="../media/image116.jpeg"/><Relationship Id="rId4" Type="http://schemas.openxmlformats.org/officeDocument/2006/relationships/image" Target="../media/image115.jpeg"/></Relationships>
</file>

<file path=ppt/slides/_rels/slide3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7.xml"/><Relationship Id="rId4" Type="http://schemas.openxmlformats.org/officeDocument/2006/relationships/image" Target="../media/image120.jpg"/></Relationships>
</file>

<file path=ppt/slides/_rels/slide38.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2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png"/></Relationships>
</file>

<file path=ppt/slides/_rels/slide39.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06.jpeg"/><Relationship Id="rId1" Type="http://schemas.openxmlformats.org/officeDocument/2006/relationships/slideLayout" Target="../slideLayouts/slideLayout7.xml"/><Relationship Id="rId5" Type="http://schemas.openxmlformats.org/officeDocument/2006/relationships/image" Target="../media/image127.png"/><Relationship Id="rId4" Type="http://schemas.openxmlformats.org/officeDocument/2006/relationships/image" Target="../media/image126.png"/></Relationships>
</file>

<file path=ppt/slides/_rels/slide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40.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image" Target="../media/image128.jpg"/><Relationship Id="rId1" Type="http://schemas.openxmlformats.org/officeDocument/2006/relationships/slideLayout" Target="../slideLayouts/slideLayout7.xml"/><Relationship Id="rId4" Type="http://schemas.openxmlformats.org/officeDocument/2006/relationships/image" Target="../media/image130.jpg"/></Relationships>
</file>

<file path=ppt/slides/_rels/slide41.xml.rels><?xml version="1.0" encoding="UTF-8" standalone="yes"?>
<Relationships xmlns="http://schemas.openxmlformats.org/package/2006/relationships"><Relationship Id="rId8" Type="http://schemas.openxmlformats.org/officeDocument/2006/relationships/image" Target="../media/image137.jpeg"/><Relationship Id="rId3" Type="http://schemas.openxmlformats.org/officeDocument/2006/relationships/image" Target="../media/image132.jpeg"/><Relationship Id="rId7" Type="http://schemas.openxmlformats.org/officeDocument/2006/relationships/image" Target="../media/image136.jpeg"/><Relationship Id="rId2" Type="http://schemas.openxmlformats.org/officeDocument/2006/relationships/image" Target="../media/image131.jpeg"/><Relationship Id="rId1" Type="http://schemas.openxmlformats.org/officeDocument/2006/relationships/slideLayout" Target="../slideLayouts/slideLayout6.xml"/><Relationship Id="rId6" Type="http://schemas.openxmlformats.org/officeDocument/2006/relationships/image" Target="../media/image135.jpeg"/><Relationship Id="rId5" Type="http://schemas.openxmlformats.org/officeDocument/2006/relationships/image" Target="../media/image134.jpeg"/><Relationship Id="rId4" Type="http://schemas.openxmlformats.org/officeDocument/2006/relationships/image" Target="../media/image133.jpeg"/></Relationships>
</file>

<file path=ppt/slides/_rels/slide42.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6.xml"/><Relationship Id="rId6" Type="http://schemas.openxmlformats.org/officeDocument/2006/relationships/image" Target="../media/image142.jpeg"/><Relationship Id="rId5" Type="http://schemas.openxmlformats.org/officeDocument/2006/relationships/image" Target="../media/image141.jpeg"/><Relationship Id="rId4" Type="http://schemas.openxmlformats.org/officeDocument/2006/relationships/image" Target="../media/image140.jpeg"/></Relationships>
</file>

<file path=ppt/slides/_rels/slide43.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7.xml"/><Relationship Id="rId5" Type="http://schemas.openxmlformats.org/officeDocument/2006/relationships/image" Target="../media/image146.jpeg"/><Relationship Id="rId4" Type="http://schemas.openxmlformats.org/officeDocument/2006/relationships/image" Target="../media/image145.jpeg"/></Relationships>
</file>

<file path=ppt/slides/_rels/slide44.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6.xml"/><Relationship Id="rId5" Type="http://schemas.openxmlformats.org/officeDocument/2006/relationships/image" Target="../media/image150.jpeg"/><Relationship Id="rId4" Type="http://schemas.openxmlformats.org/officeDocument/2006/relationships/image" Target="../media/image149.jpeg"/></Relationships>
</file>

<file path=ppt/slides/_rels/slide45.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7.xml"/><Relationship Id="rId5" Type="http://schemas.openxmlformats.org/officeDocument/2006/relationships/image" Target="../media/image154.jpeg"/><Relationship Id="rId4" Type="http://schemas.openxmlformats.org/officeDocument/2006/relationships/image" Target="../media/image153.jpeg"/></Relationships>
</file>

<file path=ppt/slides/_rels/slide46.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04.jpeg"/><Relationship Id="rId1" Type="http://schemas.openxmlformats.org/officeDocument/2006/relationships/slideLayout" Target="../slideLayouts/slideLayout9.xml"/><Relationship Id="rId5" Type="http://schemas.openxmlformats.org/officeDocument/2006/relationships/image" Target="../media/image157.jpg"/><Relationship Id="rId4" Type="http://schemas.openxmlformats.org/officeDocument/2006/relationships/image" Target="../media/image156.jpg"/></Relationships>
</file>

<file path=ppt/slides/_rels/slide47.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163.jpeg"/><Relationship Id="rId2" Type="http://schemas.openxmlformats.org/officeDocument/2006/relationships/hyperlink" Target="https://yandex.ru/images/search?pos=4&amp;img_url=https://biografiaru.files.wordpress.com/2015/01/d0b3d180d0bed0bcd0b0d0b4d0b8d0bd-d0bd-d181.jpg&amp;text=%D0%B3%D1%80%D0%BE%D0%BC%D0%B0%D0%B4%D0%B8%D0%BD+%D0%BC%D0%B8%D1%85%D0%B0%D0%B8%D0%BB+%D1%81%D1%82%D0%B5%D0%BF%D0%B0%D0%BD%D0%BE%D0%B2%D0%B8%D1%87+%D0%B3%D0%B5%D0%BD%D0%B5%D1%80%D0%B0%D0%BB-%D0%BF%D0%BE%D0%BB%D0%BA%D0%BE%D0%B2%D0%BD%D0%B8%D0%BA&amp;rpt=simage&amp;lr=10725&amp;source=wiz" TargetMode="External"/><Relationship Id="rId1" Type="http://schemas.openxmlformats.org/officeDocument/2006/relationships/slideLayout" Target="../slideLayouts/slideLayout7.xml"/><Relationship Id="rId6" Type="http://schemas.openxmlformats.org/officeDocument/2006/relationships/image" Target="../media/image162.jpg"/><Relationship Id="rId5" Type="http://schemas.openxmlformats.org/officeDocument/2006/relationships/image" Target="../media/image161.jpeg"/><Relationship Id="rId4" Type="http://schemas.openxmlformats.org/officeDocument/2006/relationships/hyperlink" Target="http://militaryarticle.ru/images/185800.jp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65.jpg"/><Relationship Id="rId2" Type="http://schemas.openxmlformats.org/officeDocument/2006/relationships/image" Target="../media/image164.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jpeg"/><Relationship Id="rId1" Type="http://schemas.openxmlformats.org/officeDocument/2006/relationships/slideLayout" Target="../slideLayouts/slideLayout7.xml"/><Relationship Id="rId6" Type="http://schemas.openxmlformats.org/officeDocument/2006/relationships/image" Target="../media/image170.jpeg"/><Relationship Id="rId5" Type="http://schemas.openxmlformats.org/officeDocument/2006/relationships/image" Target="../media/image169.jpeg"/><Relationship Id="rId4" Type="http://schemas.openxmlformats.org/officeDocument/2006/relationships/image" Target="../media/image168.jpeg"/></Relationships>
</file>

<file path=ppt/slides/_rels/slide52.xml.rels><?xml version="1.0" encoding="UTF-8" standalone="yes"?>
<Relationships xmlns="http://schemas.openxmlformats.org/package/2006/relationships"><Relationship Id="rId3" Type="http://schemas.openxmlformats.org/officeDocument/2006/relationships/image" Target="../media/image172.jpg"/><Relationship Id="rId2" Type="http://schemas.openxmlformats.org/officeDocument/2006/relationships/image" Target="../media/image171.jpeg"/><Relationship Id="rId1" Type="http://schemas.openxmlformats.org/officeDocument/2006/relationships/slideLayout" Target="../slideLayouts/slideLayout7.xml"/><Relationship Id="rId5" Type="http://schemas.openxmlformats.org/officeDocument/2006/relationships/image" Target="../media/image174.jpg"/><Relationship Id="rId4" Type="http://schemas.openxmlformats.org/officeDocument/2006/relationships/image" Target="../media/image173.jpeg"/></Relationships>
</file>

<file path=ppt/slides/_rels/slide53.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175.jpeg"/><Relationship Id="rId1" Type="http://schemas.openxmlformats.org/officeDocument/2006/relationships/slideLayout" Target="../slideLayouts/slideLayout7.xml"/><Relationship Id="rId4" Type="http://schemas.openxmlformats.org/officeDocument/2006/relationships/image" Target="../media/image177.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36.jpg"/><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g"/></Relationships>
</file>

<file path=ppt/slides/_rels/slide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66766" y="2445120"/>
            <a:ext cx="8462625" cy="1246633"/>
          </a:xfrm>
        </p:spPr>
        <p:txBody>
          <a:bodyPr>
            <a:noAutofit/>
          </a:bodyPr>
          <a:lstStyle/>
          <a:p>
            <a:r>
              <a:rPr lang="ru-RU" sz="2400" dirty="0" smtClean="0">
                <a:solidFill>
                  <a:schemeClr val="bg1"/>
                </a:solidFill>
                <a:effectLst>
                  <a:outerShdw blurRad="38100" dist="38100" dir="2700000" algn="tl">
                    <a:srgbClr val="000000">
                      <a:alpha val="43137"/>
                    </a:srgbClr>
                  </a:outerShdw>
                </a:effectLst>
                <a:latin typeface="+mn-lt"/>
              </a:rPr>
              <a:t>Щаповское поселение </a:t>
            </a:r>
            <a:br>
              <a:rPr lang="ru-RU" sz="2400" dirty="0" smtClean="0">
                <a:solidFill>
                  <a:schemeClr val="bg1"/>
                </a:solidFill>
                <a:effectLst>
                  <a:outerShdw blurRad="38100" dist="38100" dir="2700000" algn="tl">
                    <a:srgbClr val="000000">
                      <a:alpha val="43137"/>
                    </a:srgbClr>
                  </a:outerShdw>
                </a:effectLst>
                <a:latin typeface="+mn-lt"/>
              </a:rPr>
            </a:br>
            <a:r>
              <a:rPr lang="ru-RU" sz="2400" dirty="0" smtClean="0">
                <a:solidFill>
                  <a:schemeClr val="bg1"/>
                </a:solidFill>
                <a:effectLst>
                  <a:outerShdw blurRad="38100" dist="38100" dir="2700000" algn="tl">
                    <a:srgbClr val="000000">
                      <a:alpha val="43137"/>
                    </a:srgbClr>
                  </a:outerShdw>
                </a:effectLst>
                <a:latin typeface="+mn-lt"/>
              </a:rPr>
              <a:t>в калейдоскопе эпох</a:t>
            </a:r>
            <a:r>
              <a:rPr lang="en-US" sz="2400" dirty="0" smtClean="0">
                <a:solidFill>
                  <a:schemeClr val="bg1"/>
                </a:solidFill>
                <a:effectLst>
                  <a:outerShdw blurRad="38100" dist="38100" dir="2700000" algn="tl">
                    <a:srgbClr val="000000">
                      <a:alpha val="43137"/>
                    </a:srgbClr>
                  </a:outerShdw>
                </a:effectLst>
                <a:latin typeface="+mn-lt"/>
              </a:rPr>
              <a:t> </a:t>
            </a:r>
            <a:r>
              <a:rPr lang="ru-RU" sz="2400" dirty="0" smtClean="0">
                <a:solidFill>
                  <a:schemeClr val="bg1"/>
                </a:solidFill>
                <a:effectLst>
                  <a:outerShdw blurRad="38100" dist="38100" dir="2700000" algn="tl">
                    <a:srgbClr val="000000">
                      <a:alpha val="43137"/>
                    </a:srgbClr>
                  </a:outerShdw>
                </a:effectLst>
                <a:latin typeface="+mn-lt"/>
              </a:rPr>
              <a:t>и личностей</a:t>
            </a:r>
            <a:endParaRPr lang="ru-RU" sz="2400" dirty="0">
              <a:solidFill>
                <a:schemeClr val="bg1"/>
              </a:solidFill>
              <a:effectLst>
                <a:outerShdw blurRad="38100" dist="38100" dir="2700000" algn="tl">
                  <a:srgbClr val="000000">
                    <a:alpha val="43137"/>
                  </a:srgbClr>
                </a:outerShdw>
              </a:effectLst>
              <a:latin typeface="+mn-lt"/>
            </a:endParaRPr>
          </a:p>
        </p:txBody>
      </p:sp>
      <p:sp>
        <p:nvSpPr>
          <p:cNvPr id="3" name="Подзаголовок 2"/>
          <p:cNvSpPr>
            <a:spLocks noGrp="1"/>
          </p:cNvSpPr>
          <p:nvPr>
            <p:ph type="subTitle" idx="1"/>
          </p:nvPr>
        </p:nvSpPr>
        <p:spPr>
          <a:xfrm>
            <a:off x="1509911" y="4509120"/>
            <a:ext cx="6400800" cy="1752600"/>
          </a:xfrm>
        </p:spPr>
        <p:txBody>
          <a:bodyPr>
            <a:normAutofit/>
          </a:bodyPr>
          <a:lstStyle/>
          <a:p>
            <a:r>
              <a:rPr lang="ru-RU" dirty="0" smtClean="0"/>
              <a:t> </a:t>
            </a:r>
            <a:endParaRPr lang="ru-RU" dirty="0"/>
          </a:p>
        </p:txBody>
      </p:sp>
      <p:pic>
        <p:nvPicPr>
          <p:cNvPr id="4" name="Picture 3" descr="C:\Users\i.abrosimova\Desktop\Музей\Щаповский-мост.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15655" y="12234"/>
            <a:ext cx="2306315" cy="151063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9" name="Picture 5" descr="C:\Users\i.abrosimova\Desktop\Музей\008_0_94072_45e9af5d_XX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3002" y="75567"/>
            <a:ext cx="2153952" cy="143507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3" name="Picture 9" descr="C:\Users\i.abrosimova\Desktop\Музей\2090925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99739" y="75567"/>
            <a:ext cx="1998340" cy="15342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5" name="Рисунок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36489" y="1504908"/>
            <a:ext cx="2502892" cy="1628820"/>
          </a:xfrm>
          <a:prstGeom prst="rect">
            <a:avLst/>
          </a:prstGeom>
          <a:effectLst>
            <a:softEdge rad="317500"/>
          </a:effectLst>
        </p:spPr>
      </p:pic>
      <p:pic>
        <p:nvPicPr>
          <p:cNvPr id="16" name="Рисунок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84942" y="1431142"/>
            <a:ext cx="2117992" cy="1588494"/>
          </a:xfrm>
          <a:prstGeom prst="rect">
            <a:avLst/>
          </a:prstGeom>
          <a:ln>
            <a:noFill/>
          </a:ln>
          <a:effectLst>
            <a:softEdge rad="112500"/>
          </a:effectLst>
        </p:spPr>
      </p:pic>
      <p:pic>
        <p:nvPicPr>
          <p:cNvPr id="5" name="Рисунок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294" y="1388818"/>
            <a:ext cx="2465660" cy="1611698"/>
          </a:xfrm>
          <a:prstGeom prst="rect">
            <a:avLst/>
          </a:prstGeom>
          <a:effectLst>
            <a:softEdge rad="127000"/>
          </a:effectLst>
        </p:spPr>
      </p:pic>
      <p:pic>
        <p:nvPicPr>
          <p:cNvPr id="7" name="Рисунок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78916" y="1420432"/>
            <a:ext cx="2005269" cy="1548470"/>
          </a:xfrm>
          <a:prstGeom prst="rect">
            <a:avLst/>
          </a:prstGeom>
          <a:effectLst>
            <a:softEdge rad="127000"/>
          </a:effectLst>
        </p:spPr>
      </p:pic>
      <p:pic>
        <p:nvPicPr>
          <p:cNvPr id="8" name="Рисунок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73573" y="61774"/>
            <a:ext cx="2039261" cy="1358658"/>
          </a:xfrm>
          <a:prstGeom prst="rect">
            <a:avLst/>
          </a:prstGeom>
          <a:effectLst>
            <a:softEdge rad="127000"/>
          </a:effectLst>
        </p:spPr>
      </p:pic>
      <p:pic>
        <p:nvPicPr>
          <p:cNvPr id="9" name="Рисунок 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882301" y="3824071"/>
            <a:ext cx="1171012" cy="1561349"/>
          </a:xfrm>
          <a:prstGeom prst="rect">
            <a:avLst/>
          </a:prstGeom>
        </p:spPr>
        <p:style>
          <a:lnRef idx="0">
            <a:schemeClr val="accent1"/>
          </a:lnRef>
          <a:fillRef idx="3">
            <a:schemeClr val="accent1"/>
          </a:fillRef>
          <a:effectRef idx="3">
            <a:schemeClr val="accent1"/>
          </a:effectRef>
          <a:fontRef idx="minor">
            <a:schemeClr val="lt1"/>
          </a:fontRef>
        </p:style>
      </p:pic>
      <p:pic>
        <p:nvPicPr>
          <p:cNvPr id="22" name="Picture 2" descr="E:\ДЛЯ ТИНАО\фото\Щапов_И._В._(1846-1896)[1]испр1.jpg"/>
          <p:cNvPicPr>
            <a:picLocks noChangeAspect="1" noChangeArrowheads="1"/>
          </p:cNvPicPr>
          <p:nvPr/>
        </p:nvPicPr>
        <p:blipFill>
          <a:blip r:embed="rId12" cstate="print"/>
          <a:srcRect/>
          <a:stretch>
            <a:fillRect/>
          </a:stretch>
        </p:blipFill>
        <p:spPr bwMode="auto">
          <a:xfrm>
            <a:off x="2851519" y="3810310"/>
            <a:ext cx="1072660" cy="1487380"/>
          </a:xfrm>
          <a:prstGeom prst="rect">
            <a:avLst/>
          </a:prstGeom>
          <a:ln/>
        </p:spPr>
        <p:style>
          <a:lnRef idx="0">
            <a:schemeClr val="accent1"/>
          </a:lnRef>
          <a:fillRef idx="3">
            <a:schemeClr val="accent1"/>
          </a:fillRef>
          <a:effectRef idx="3">
            <a:schemeClr val="accent1"/>
          </a:effectRef>
          <a:fontRef idx="minor">
            <a:schemeClr val="lt1"/>
          </a:fontRef>
        </p:style>
      </p:pic>
      <p:pic>
        <p:nvPicPr>
          <p:cNvPr id="27" name="Рисунок 26" descr="Vladimir Gilyarovsky by Sergey Malyutin.jpg">
            <a:hlinkClick r:id="rId13"/>
          </p:cNvPr>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165810" y="3810310"/>
            <a:ext cx="1101926" cy="1515652"/>
          </a:xfrm>
          <a:prstGeom prst="rect">
            <a:avLst/>
          </a:prstGeom>
          <a:noFill/>
          <a:ln>
            <a:noFill/>
          </a:ln>
        </p:spPr>
      </p:pic>
      <p:pic>
        <p:nvPicPr>
          <p:cNvPr id="28" name="Рисунок 2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043732" y="5243671"/>
            <a:ext cx="1180537" cy="1561178"/>
          </a:xfrm>
          <a:prstGeom prst="rect">
            <a:avLst/>
          </a:prstGeom>
        </p:spPr>
        <p:style>
          <a:lnRef idx="0">
            <a:schemeClr val="accent1"/>
          </a:lnRef>
          <a:fillRef idx="3">
            <a:schemeClr val="accent1"/>
          </a:fillRef>
          <a:effectRef idx="3">
            <a:schemeClr val="accent1"/>
          </a:effectRef>
          <a:fontRef idx="minor">
            <a:schemeClr val="lt1"/>
          </a:fontRef>
        </p:style>
      </p:pic>
      <p:pic>
        <p:nvPicPr>
          <p:cNvPr id="29" name="Picture 2" descr="Fyodor Schechtel 1890th.jpg"/>
          <p:cNvPicPr>
            <a:picLocks noChangeAspect="1" noChangeArrowheads="1"/>
          </p:cNvPicPr>
          <p:nvPr/>
        </p:nvPicPr>
        <p:blipFill>
          <a:blip r:embed="rId16" cstate="print"/>
          <a:srcRect/>
          <a:stretch>
            <a:fillRect/>
          </a:stretch>
        </p:blipFill>
        <p:spPr bwMode="auto">
          <a:xfrm>
            <a:off x="4779635" y="5266251"/>
            <a:ext cx="1059401" cy="1489519"/>
          </a:xfrm>
          <a:prstGeom prst="rect">
            <a:avLst/>
          </a:prstGeom>
        </p:spPr>
        <p:style>
          <a:lnRef idx="0">
            <a:schemeClr val="accent1"/>
          </a:lnRef>
          <a:fillRef idx="3">
            <a:schemeClr val="accent1"/>
          </a:fillRef>
          <a:effectRef idx="3">
            <a:schemeClr val="accent1"/>
          </a:effectRef>
          <a:fontRef idx="minor">
            <a:schemeClr val="lt1"/>
          </a:fontRef>
        </p:style>
      </p:pic>
      <p:pic>
        <p:nvPicPr>
          <p:cNvPr id="30" name="Рисунок 2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662411" y="3817883"/>
            <a:ext cx="1070025" cy="1425788"/>
          </a:xfrm>
          <a:prstGeom prst="rect">
            <a:avLst/>
          </a:prstGeom>
        </p:spPr>
        <p:style>
          <a:lnRef idx="0">
            <a:schemeClr val="accent1"/>
          </a:lnRef>
          <a:fillRef idx="3">
            <a:schemeClr val="accent1"/>
          </a:fillRef>
          <a:effectRef idx="3">
            <a:schemeClr val="accent1"/>
          </a:effectRef>
          <a:fontRef idx="minor">
            <a:schemeClr val="lt1"/>
          </a:fontRef>
        </p:style>
      </p:pic>
      <p:pic>
        <p:nvPicPr>
          <p:cNvPr id="31" name="Рисунок 3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381817" y="5221305"/>
            <a:ext cx="1196767" cy="1591208"/>
          </a:xfrm>
          <a:prstGeom prst="rect">
            <a:avLst/>
          </a:prstGeom>
        </p:spPr>
        <p:style>
          <a:lnRef idx="0">
            <a:schemeClr val="accent1"/>
          </a:lnRef>
          <a:fillRef idx="3">
            <a:schemeClr val="accent1"/>
          </a:fillRef>
          <a:effectRef idx="3">
            <a:schemeClr val="accent1"/>
          </a:effectRef>
          <a:fontRef idx="minor">
            <a:schemeClr val="lt1"/>
          </a:fontRef>
        </p:style>
      </p:pic>
      <p:pic>
        <p:nvPicPr>
          <p:cNvPr id="12" name="Рисунок 1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367276" y="5243671"/>
            <a:ext cx="1255985" cy="1543538"/>
          </a:xfrm>
          <a:prstGeom prst="rect">
            <a:avLst/>
          </a:prstGeom>
        </p:spPr>
        <p:style>
          <a:lnRef idx="0">
            <a:schemeClr val="accent1"/>
          </a:lnRef>
          <a:fillRef idx="3">
            <a:schemeClr val="accent1"/>
          </a:fillRef>
          <a:effectRef idx="3">
            <a:schemeClr val="accent1"/>
          </a:effectRef>
          <a:fontRef idx="minor">
            <a:schemeClr val="lt1"/>
          </a:fontRef>
        </p:style>
      </p:pic>
      <p:pic>
        <p:nvPicPr>
          <p:cNvPr id="33" name="Рисунок 32"/>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23923" y="3822169"/>
            <a:ext cx="1165894" cy="1632252"/>
          </a:xfrm>
          <a:prstGeom prst="rect">
            <a:avLst/>
          </a:prstGeom>
        </p:spPr>
        <p:style>
          <a:lnRef idx="0">
            <a:schemeClr val="accent1"/>
          </a:lnRef>
          <a:fillRef idx="3">
            <a:schemeClr val="accent1"/>
          </a:fillRef>
          <a:effectRef idx="3">
            <a:schemeClr val="accent1"/>
          </a:effectRef>
          <a:fontRef idx="minor">
            <a:schemeClr val="lt1"/>
          </a:fontRef>
        </p:style>
      </p:pic>
      <p:pic>
        <p:nvPicPr>
          <p:cNvPr id="34" name="Рисунок 33" descr="ГРОМАДИН Михаил Степанович.">
            <a:hlinkClick r:id="rId21"/>
          </p:cNvPr>
          <p:cNvPicPr/>
          <p:nvPr/>
        </p:nvPicPr>
        <p:blipFill>
          <a:blip r:embed="rId22">
            <a:extLst>
              <a:ext uri="{28A0092B-C50C-407E-A947-70E740481C1C}">
                <a14:useLocalDpi xmlns:a14="http://schemas.microsoft.com/office/drawing/2010/main" val="0"/>
              </a:ext>
            </a:extLst>
          </a:blip>
          <a:srcRect/>
          <a:stretch>
            <a:fillRect/>
          </a:stretch>
        </p:blipFill>
        <p:spPr bwMode="auto">
          <a:xfrm>
            <a:off x="1479064" y="3852629"/>
            <a:ext cx="1028003" cy="1586221"/>
          </a:xfrm>
          <a:prstGeom prst="rect">
            <a:avLst/>
          </a:prstGeom>
          <a:ln/>
        </p:spPr>
        <p:style>
          <a:lnRef idx="0">
            <a:schemeClr val="accent1"/>
          </a:lnRef>
          <a:fillRef idx="3">
            <a:schemeClr val="accent1"/>
          </a:fillRef>
          <a:effectRef idx="3">
            <a:schemeClr val="accent1"/>
          </a:effectRef>
          <a:fontRef idx="minor">
            <a:schemeClr val="lt1"/>
          </a:fontRef>
        </p:style>
      </p:pic>
      <p:pic>
        <p:nvPicPr>
          <p:cNvPr id="35" name="Рисунок 34"/>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42320" y="5189539"/>
            <a:ext cx="1124324" cy="1608584"/>
          </a:xfrm>
          <a:prstGeom prst="rect">
            <a:avLst/>
          </a:prstGeom>
        </p:spPr>
        <p:style>
          <a:lnRef idx="0">
            <a:schemeClr val="accent1"/>
          </a:lnRef>
          <a:fillRef idx="3">
            <a:schemeClr val="accent1"/>
          </a:fillRef>
          <a:effectRef idx="3">
            <a:schemeClr val="accent1"/>
          </a:effectRef>
          <a:fontRef idx="minor">
            <a:schemeClr val="lt1"/>
          </a:fontRef>
        </p:style>
      </p:pic>
      <p:pic>
        <p:nvPicPr>
          <p:cNvPr id="36" name="Рисунок 35"/>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2021073" y="5222987"/>
            <a:ext cx="1213620" cy="1564222"/>
          </a:xfrm>
          <a:prstGeom prst="rect">
            <a:avLst/>
          </a:prstGeom>
        </p:spPr>
        <p:style>
          <a:lnRef idx="0">
            <a:schemeClr val="accent1"/>
          </a:lnRef>
          <a:fillRef idx="3">
            <a:schemeClr val="accent1"/>
          </a:fillRef>
          <a:effectRef idx="3">
            <a:schemeClr val="accent1"/>
          </a:effectRef>
          <a:fontRef idx="minor">
            <a:schemeClr val="lt1"/>
          </a:fontRef>
        </p:style>
      </p:pic>
      <p:pic>
        <p:nvPicPr>
          <p:cNvPr id="37" name="Рисунок 36"/>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480240" y="3810310"/>
            <a:ext cx="993358" cy="1508099"/>
          </a:xfrm>
          <a:prstGeom prst="rect">
            <a:avLst/>
          </a:prstGeom>
        </p:spPr>
        <p:style>
          <a:lnRef idx="0">
            <a:schemeClr val="accent1"/>
          </a:lnRef>
          <a:fillRef idx="3">
            <a:schemeClr val="accent1"/>
          </a:fillRef>
          <a:effectRef idx="3">
            <a:schemeClr val="accent1"/>
          </a:effectRef>
          <a:fontRef idx="minor">
            <a:schemeClr val="lt1"/>
          </a:fontRef>
        </p:style>
      </p:pic>
    </p:spTree>
    <p:extLst>
      <p:ext uri="{BB962C8B-B14F-4D97-AF65-F5344CB8AC3E}">
        <p14:creationId xmlns:p14="http://schemas.microsoft.com/office/powerpoint/2010/main" val="2145931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116632"/>
            <a:ext cx="8064896" cy="461665"/>
          </a:xfrm>
          <a:prstGeom prst="rect">
            <a:avLst/>
          </a:prstGeom>
          <a:noFill/>
        </p:spPr>
        <p:txBody>
          <a:bodyPr wrap="square" rtlCol="0">
            <a:spAutoFit/>
          </a:bodyPr>
          <a:lstStyle/>
          <a:p>
            <a:r>
              <a:rPr lang="ru-RU" sz="2400" b="1" i="1" dirty="0" smtClean="0">
                <a:solidFill>
                  <a:schemeClr val="bg1"/>
                </a:solidFill>
              </a:rPr>
              <a:t>Из истории добычи белого камня …</a:t>
            </a:r>
            <a:endParaRPr lang="ru-RU" sz="2400" b="1" i="1" dirty="0">
              <a:solidFill>
                <a:schemeClr val="bg1"/>
              </a:solidFill>
            </a:endParaRPr>
          </a:p>
        </p:txBody>
      </p:sp>
      <p:sp>
        <p:nvSpPr>
          <p:cNvPr id="3" name="Прямоугольник 2"/>
          <p:cNvSpPr/>
          <p:nvPr/>
        </p:nvSpPr>
        <p:spPr>
          <a:xfrm>
            <a:off x="285486" y="521373"/>
            <a:ext cx="8480218" cy="1384995"/>
          </a:xfrm>
          <a:prstGeom prst="rect">
            <a:avLst/>
          </a:prstGeom>
        </p:spPr>
        <p:txBody>
          <a:bodyPr wrap="square">
            <a:spAutoFit/>
          </a:bodyPr>
          <a:lstStyle/>
          <a:p>
            <a:r>
              <a:rPr lang="ru-RU" sz="1400" b="1" i="1" dirty="0" smtClean="0">
                <a:solidFill>
                  <a:schemeClr val="bg1"/>
                </a:solidFill>
              </a:rPr>
              <a:t>     … Христианство </a:t>
            </a:r>
            <a:r>
              <a:rPr lang="ru-RU" sz="1400" b="1" i="1" dirty="0">
                <a:solidFill>
                  <a:schemeClr val="bg1"/>
                </a:solidFill>
              </a:rPr>
              <a:t>пришло на Русь из Византии, но там церковное строительство велось из </a:t>
            </a:r>
            <a:r>
              <a:rPr lang="ru-RU" sz="1400" b="1" i="1" dirty="0" err="1">
                <a:solidFill>
                  <a:schemeClr val="bg1"/>
                </a:solidFill>
              </a:rPr>
              <a:t>плинфы</a:t>
            </a:r>
            <a:r>
              <a:rPr lang="ru-RU" sz="1400" b="1" i="1" dirty="0">
                <a:solidFill>
                  <a:schemeClr val="bg1"/>
                </a:solidFill>
              </a:rPr>
              <a:t> или в смешанной технике — «opus mixtum». Плинфяной либо смешанной была и строительная техника Киева, Новгорода, Пскова, Полоцка, Смоленска, Чернигова, Переяславля Южного, Владимира Волынского и всех остальных древнерусских земель, кроме Галицкой и </a:t>
            </a:r>
            <a:r>
              <a:rPr lang="ru-RU" sz="1400" b="1" i="1" dirty="0" smtClean="0">
                <a:solidFill>
                  <a:schemeClr val="bg1"/>
                </a:solidFill>
              </a:rPr>
              <a:t>Суздальской. </a:t>
            </a:r>
            <a:r>
              <a:rPr lang="ru-RU" sz="1400" b="1" i="1" dirty="0">
                <a:solidFill>
                  <a:schemeClr val="bg1"/>
                </a:solidFill>
              </a:rPr>
              <a:t>В </a:t>
            </a:r>
            <a:r>
              <a:rPr lang="ru-RU" sz="1400" b="1" i="1" dirty="0" smtClean="0">
                <a:solidFill>
                  <a:schemeClr val="bg1"/>
                </a:solidFill>
              </a:rPr>
              <a:t>домонгольско </a:t>
            </a:r>
            <a:r>
              <a:rPr lang="ru-RU" sz="1400" b="1" i="1" dirty="0">
                <a:solidFill>
                  <a:schemeClr val="bg1"/>
                </a:solidFill>
              </a:rPr>
              <a:t>время 95 % зданий Владимиро-Суздальской земли и 100 % зданий Галицкого княжества были построены из белого </a:t>
            </a:r>
            <a:r>
              <a:rPr lang="ru-RU" sz="1400" b="1" i="1" dirty="0" smtClean="0">
                <a:solidFill>
                  <a:schemeClr val="bg1"/>
                </a:solidFill>
              </a:rPr>
              <a:t>камня. </a:t>
            </a:r>
            <a:endParaRPr lang="ru-RU" sz="1400" b="1" i="1" dirty="0">
              <a:solidFill>
                <a:schemeClr val="bg1"/>
              </a:solidFill>
            </a:endParaRPr>
          </a:p>
        </p:txBody>
      </p:sp>
      <p:sp>
        <p:nvSpPr>
          <p:cNvPr id="4" name="Прямоугольник 3"/>
          <p:cNvSpPr/>
          <p:nvPr/>
        </p:nvSpPr>
        <p:spPr>
          <a:xfrm>
            <a:off x="890972" y="1840158"/>
            <a:ext cx="7794104" cy="1815882"/>
          </a:xfrm>
          <a:prstGeom prst="rect">
            <a:avLst/>
          </a:prstGeom>
        </p:spPr>
        <p:txBody>
          <a:bodyPr wrap="square">
            <a:spAutoFit/>
          </a:bodyPr>
          <a:lstStyle/>
          <a:p>
            <a:r>
              <a:rPr lang="ru-RU" sz="1400" b="1" i="1" dirty="0" smtClean="0">
                <a:solidFill>
                  <a:schemeClr val="bg1"/>
                </a:solidFill>
              </a:rPr>
              <a:t>       … Согласно </a:t>
            </a:r>
            <a:r>
              <a:rPr lang="ru-RU" sz="1400" b="1" i="1" dirty="0">
                <a:solidFill>
                  <a:schemeClr val="bg1"/>
                </a:solidFill>
              </a:rPr>
              <a:t>расчетам, проведённым С. В. Заграевским, белокаменное строительство было примерно в десять раз дороже плинфяного (за счёт несравненно более сложной добычи, транспортировки и обработки). Часто воспеваемый в популярной литературе белый цвет камня тоже не был его преимуществом: плинфяные стены оштукатуривались и белились, а белокаменные здания уже через несколько лет после постройки становились грязно-серыми от дыма печей и частых пожаров, и практика их очистки появилась только в XIX веке. Таким образом, белый камень как строительный материал проигрывал плинфе (и тем более кирпичу) по всем </a:t>
            </a:r>
            <a:r>
              <a:rPr lang="ru-RU" sz="1400" b="1" i="1" dirty="0" smtClean="0">
                <a:solidFill>
                  <a:schemeClr val="bg1"/>
                </a:solidFill>
              </a:rPr>
              <a:t>показателям.</a:t>
            </a:r>
            <a:endParaRPr lang="ru-RU" sz="1400" b="1" i="1" dirty="0">
              <a:solidFill>
                <a:schemeClr val="bg1"/>
              </a:solidFill>
            </a:endParaRPr>
          </a:p>
        </p:txBody>
      </p:sp>
      <p:sp>
        <p:nvSpPr>
          <p:cNvPr id="5" name="Прямоугольник 4"/>
          <p:cNvSpPr/>
          <p:nvPr/>
        </p:nvSpPr>
        <p:spPr>
          <a:xfrm>
            <a:off x="285486" y="3612385"/>
            <a:ext cx="8606994" cy="1169551"/>
          </a:xfrm>
          <a:prstGeom prst="rect">
            <a:avLst/>
          </a:prstGeom>
        </p:spPr>
        <p:txBody>
          <a:bodyPr wrap="square">
            <a:spAutoFit/>
          </a:bodyPr>
          <a:lstStyle/>
          <a:p>
            <a:r>
              <a:rPr lang="ru-RU" sz="1400" b="1" i="1" dirty="0" smtClean="0">
                <a:solidFill>
                  <a:schemeClr val="bg1"/>
                </a:solidFill>
              </a:rPr>
              <a:t>       … Но </a:t>
            </a:r>
            <a:r>
              <a:rPr lang="ru-RU" sz="1400" b="1" i="1" dirty="0">
                <a:solidFill>
                  <a:schemeClr val="bg1"/>
                </a:solidFill>
              </a:rPr>
              <a:t>в XII веке, когда на Руси началось белокаменное строительство, Византия уже была ослаблена и не являла собой сколь-нибудь значимой силы на международной арене. В Западной Европе строительство из различных сортов камня во времена </a:t>
            </a:r>
            <a:r>
              <a:rPr lang="ru-RU" sz="1400" b="1" i="1" dirty="0" err="1" smtClean="0">
                <a:solidFill>
                  <a:schemeClr val="bg1"/>
                </a:solidFill>
              </a:rPr>
              <a:t>романики</a:t>
            </a:r>
            <a:r>
              <a:rPr lang="ru-RU" sz="1400" b="1" i="1" dirty="0" smtClean="0">
                <a:solidFill>
                  <a:schemeClr val="bg1"/>
                </a:solidFill>
              </a:rPr>
              <a:t> </a:t>
            </a:r>
            <a:r>
              <a:rPr lang="ru-RU" sz="1400" b="1" i="1" dirty="0">
                <a:solidFill>
                  <a:schemeClr val="bg1"/>
                </a:solidFill>
              </a:rPr>
              <a:t>и готики выражало государственную мощь и имперскую идеологию, из кирпича там строились лишь второстепенные постройки гражданского характера и храмы в небогатых окраинных регионах. </a:t>
            </a:r>
          </a:p>
        </p:txBody>
      </p:sp>
      <p:sp>
        <p:nvSpPr>
          <p:cNvPr id="6" name="Прямоугольник 5"/>
          <p:cNvSpPr/>
          <p:nvPr/>
        </p:nvSpPr>
        <p:spPr>
          <a:xfrm>
            <a:off x="709171" y="4781936"/>
            <a:ext cx="6953627" cy="954107"/>
          </a:xfrm>
          <a:prstGeom prst="rect">
            <a:avLst/>
          </a:prstGeom>
        </p:spPr>
        <p:txBody>
          <a:bodyPr wrap="square">
            <a:spAutoFit/>
          </a:bodyPr>
          <a:lstStyle/>
          <a:p>
            <a:r>
              <a:rPr lang="ru-RU" sz="1400" b="1" i="1" dirty="0">
                <a:solidFill>
                  <a:schemeClr val="bg1"/>
                </a:solidFill>
              </a:rPr>
              <a:t>В послемонгольское время после присоединения в начале XIV века к Московскому княжеству Коломны, Серпухова и Можайска доступным для московских </a:t>
            </a:r>
            <a:r>
              <a:rPr lang="ru-RU" sz="1400" b="1" i="1" dirty="0" err="1">
                <a:solidFill>
                  <a:schemeClr val="bg1"/>
                </a:solidFill>
              </a:rPr>
              <a:t>камнедобытчиков</a:t>
            </a:r>
            <a:r>
              <a:rPr lang="ru-RU" sz="1400" b="1" i="1" dirty="0">
                <a:solidFill>
                  <a:schemeClr val="bg1"/>
                </a:solidFill>
              </a:rPr>
              <a:t> стал весь огромный регион, ограниченный Окой, Москвой-рекой и Нарой.</a:t>
            </a:r>
          </a:p>
        </p:txBody>
      </p:sp>
      <p:sp>
        <p:nvSpPr>
          <p:cNvPr id="7" name="Прямоугольник 6"/>
          <p:cNvSpPr/>
          <p:nvPr/>
        </p:nvSpPr>
        <p:spPr>
          <a:xfrm>
            <a:off x="407808" y="5707003"/>
            <a:ext cx="7116520" cy="954107"/>
          </a:xfrm>
          <a:prstGeom prst="rect">
            <a:avLst/>
          </a:prstGeom>
        </p:spPr>
        <p:txBody>
          <a:bodyPr wrap="square">
            <a:spAutoFit/>
          </a:bodyPr>
          <a:lstStyle/>
          <a:p>
            <a:r>
              <a:rPr lang="ru-RU" sz="1400" b="1" i="1" dirty="0">
                <a:solidFill>
                  <a:schemeClr val="bg1"/>
                </a:solidFill>
              </a:rPr>
              <a:t>Камень добывался как открытым способом (карьерами), так и закрытым (каменоломнями). Старинные карьеры сегодня найти практически невозможно: они имели вид глубоких выемок в берегах рек и уже через несколько десятилетий после прекращения разработок полностью зарастали, превращаясь в неприметные овраги.</a:t>
            </a:r>
          </a:p>
        </p:txBody>
      </p:sp>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5691" y="4544890"/>
            <a:ext cx="1229682" cy="1639166"/>
          </a:xfrm>
          <a:prstGeom prst="rect">
            <a:avLst/>
          </a:prstGeom>
        </p:spPr>
        <p:style>
          <a:lnRef idx="0">
            <a:schemeClr val="dk1"/>
          </a:lnRef>
          <a:fillRef idx="3">
            <a:schemeClr val="dk1"/>
          </a:fillRef>
          <a:effectRef idx="3">
            <a:schemeClr val="dk1"/>
          </a:effectRef>
          <a:fontRef idx="minor">
            <a:schemeClr val="lt1"/>
          </a:fontRef>
        </p:style>
      </p:pic>
      <p:sp>
        <p:nvSpPr>
          <p:cNvPr id="9" name="TextBox 8"/>
          <p:cNvSpPr txBox="1"/>
          <p:nvPr/>
        </p:nvSpPr>
        <p:spPr>
          <a:xfrm>
            <a:off x="7680519" y="6287898"/>
            <a:ext cx="1680607" cy="400110"/>
          </a:xfrm>
          <a:prstGeom prst="rect">
            <a:avLst/>
          </a:prstGeom>
          <a:noFill/>
        </p:spPr>
        <p:txBody>
          <a:bodyPr wrap="square" rtlCol="0">
            <a:spAutoFit/>
          </a:bodyPr>
          <a:lstStyle/>
          <a:p>
            <a:r>
              <a:rPr lang="ru-RU" sz="1000" b="1" i="1" dirty="0" smtClean="0">
                <a:solidFill>
                  <a:schemeClr val="bg1"/>
                </a:solidFill>
              </a:rPr>
              <a:t>Старинная кирка для добычи белого камня</a:t>
            </a:r>
            <a:endParaRPr lang="ru-RU" sz="1000" b="1" i="1" dirty="0">
              <a:solidFill>
                <a:schemeClr val="bg1"/>
              </a:solidFill>
            </a:endParaRPr>
          </a:p>
        </p:txBody>
      </p:sp>
      <p:sp>
        <p:nvSpPr>
          <p:cNvPr id="10" name="Номер слайда 9"/>
          <p:cNvSpPr>
            <a:spLocks noGrp="1"/>
          </p:cNvSpPr>
          <p:nvPr>
            <p:ph type="sldNum" sz="quarter" idx="12"/>
          </p:nvPr>
        </p:nvSpPr>
        <p:spPr/>
        <p:txBody>
          <a:bodyPr/>
          <a:lstStyle/>
          <a:p>
            <a:fld id="{B19B0651-EE4F-4900-A07F-96A6BFA9D0F0}" type="slidenum">
              <a:rPr lang="ru-RU" smtClean="0"/>
              <a:pPr/>
              <a:t>10</a:t>
            </a:fld>
            <a:endParaRPr lang="ru-RU"/>
          </a:p>
        </p:txBody>
      </p:sp>
    </p:spTree>
    <p:extLst>
      <p:ext uri="{BB962C8B-B14F-4D97-AF65-F5344CB8AC3E}">
        <p14:creationId xmlns:p14="http://schemas.microsoft.com/office/powerpoint/2010/main" val="7876203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7882" y="73119"/>
            <a:ext cx="8847293" cy="400110"/>
          </a:xfrm>
          <a:prstGeom prst="rect">
            <a:avLst/>
          </a:prstGeom>
          <a:noFill/>
        </p:spPr>
        <p:txBody>
          <a:bodyPr wrap="square" rtlCol="0">
            <a:spAutoFit/>
          </a:bodyPr>
          <a:lstStyle/>
          <a:p>
            <a:pPr algn="ctr"/>
            <a:r>
              <a:rPr lang="ru-RU" sz="2000" b="1" i="1" dirty="0" smtClean="0">
                <a:solidFill>
                  <a:schemeClr val="bg1"/>
                </a:solidFill>
              </a:rPr>
              <a:t>Щаповское поселение – край, богатый археологическими находками </a:t>
            </a:r>
            <a:endParaRPr lang="ru-RU" sz="2000" b="1" i="1" dirty="0">
              <a:solidFill>
                <a:schemeClr val="bg1"/>
              </a:solidFill>
            </a:endParaRPr>
          </a:p>
        </p:txBody>
      </p:sp>
      <p:sp>
        <p:nvSpPr>
          <p:cNvPr id="3" name="Прямоугольник 2"/>
          <p:cNvSpPr/>
          <p:nvPr/>
        </p:nvSpPr>
        <p:spPr>
          <a:xfrm>
            <a:off x="3624118" y="682602"/>
            <a:ext cx="2970581" cy="3313215"/>
          </a:xfrm>
          <a:prstGeom prst="rect">
            <a:avLst/>
          </a:prstGeom>
        </p:spPr>
        <p:txBody>
          <a:bodyPr wrap="square">
            <a:spAutoFit/>
          </a:bodyPr>
          <a:lstStyle/>
          <a:p>
            <a:pPr indent="190500" algn="ctr">
              <a:lnSpc>
                <a:spcPct val="115000"/>
              </a:lnSpc>
              <a:spcAft>
                <a:spcPts val="0"/>
              </a:spcAft>
            </a:pPr>
            <a:r>
              <a:rPr lang="ru-RU" sz="1400" b="1" i="1" dirty="0">
                <a:solidFill>
                  <a:schemeClr val="bg1"/>
                </a:solidFill>
                <a:ea typeface="Times New Roman" panose="02020603050405020304" pitchFamily="18" charset="0"/>
                <a:cs typeface="Times New Roman" panose="02020603050405020304" pitchFamily="18" charset="0"/>
              </a:rPr>
              <a:t>Э</a:t>
            </a:r>
            <a:r>
              <a:rPr lang="ru-RU" sz="1400" b="1" i="1" dirty="0" smtClean="0">
                <a:solidFill>
                  <a:schemeClr val="bg1"/>
                </a:solidFill>
                <a:ea typeface="Times New Roman" panose="02020603050405020304" pitchFamily="18" charset="0"/>
                <a:cs typeface="Times New Roman" panose="02020603050405020304" pitchFamily="18" charset="0"/>
              </a:rPr>
              <a:t>ту </a:t>
            </a:r>
            <a:r>
              <a:rPr lang="ru-RU" sz="1400" b="1" i="1" dirty="0">
                <a:solidFill>
                  <a:schemeClr val="bg1"/>
                </a:solidFill>
                <a:ea typeface="Times New Roman" panose="02020603050405020304" pitchFamily="18" charset="0"/>
                <a:cs typeface="Times New Roman" panose="02020603050405020304" pitchFamily="18" charset="0"/>
              </a:rPr>
              <a:t>виллу выстроил известный московский </a:t>
            </a:r>
            <a:r>
              <a:rPr lang="ru-RU" sz="1400" b="1" i="1" dirty="0" smtClean="0">
                <a:solidFill>
                  <a:schemeClr val="bg1"/>
                </a:solidFill>
                <a:ea typeface="Times New Roman" panose="02020603050405020304" pitchFamily="18" charset="0"/>
                <a:cs typeface="Times New Roman" panose="02020603050405020304" pitchFamily="18" charset="0"/>
              </a:rPr>
              <a:t>купец-булочник Филиппов. С 50-ых г. здесь </a:t>
            </a:r>
            <a:r>
              <a:rPr lang="ru-RU" sz="1400" b="1" i="1" dirty="0" smtClean="0">
                <a:solidFill>
                  <a:schemeClr val="bg1"/>
                </a:solidFill>
              </a:rPr>
              <a:t> размещался </a:t>
            </a:r>
            <a:r>
              <a:rPr lang="ru-RU" sz="1400" b="1" i="1" dirty="0">
                <a:solidFill>
                  <a:schemeClr val="bg1"/>
                </a:solidFill>
              </a:rPr>
              <a:t>учебно-спортивный центр Олимпийской </a:t>
            </a:r>
            <a:r>
              <a:rPr lang="ru-RU" sz="1400" b="1" i="1" dirty="0" smtClean="0">
                <a:solidFill>
                  <a:schemeClr val="bg1"/>
                </a:solidFill>
              </a:rPr>
              <a:t>подготовки спортсменов. </a:t>
            </a:r>
            <a:r>
              <a:rPr lang="ru-RU" sz="1400" b="1" i="1" dirty="0" smtClean="0">
                <a:solidFill>
                  <a:schemeClr val="bg1"/>
                </a:solidFill>
                <a:ea typeface="Times New Roman" panose="02020603050405020304" pitchFamily="18" charset="0"/>
                <a:cs typeface="Times New Roman" panose="02020603050405020304" pitchFamily="18" charset="0"/>
              </a:rPr>
              <a:t> В </a:t>
            </a:r>
            <a:r>
              <a:rPr lang="ru-RU" sz="1400" b="1" i="1" dirty="0" err="1">
                <a:solidFill>
                  <a:schemeClr val="bg1"/>
                </a:solidFill>
                <a:ea typeface="Times New Roman" panose="02020603050405020304" pitchFamily="18" charset="0"/>
                <a:cs typeface="Times New Roman" panose="02020603050405020304" pitchFamily="18" charset="0"/>
              </a:rPr>
              <a:t>полуэллипс</a:t>
            </a:r>
            <a:r>
              <a:rPr lang="ru-RU" sz="1400" b="1" i="1" dirty="0">
                <a:solidFill>
                  <a:schemeClr val="bg1"/>
                </a:solidFill>
                <a:ea typeface="Times New Roman" panose="02020603050405020304" pitchFamily="18" charset="0"/>
                <a:cs typeface="Times New Roman" panose="02020603050405020304" pitchFamily="18" charset="0"/>
              </a:rPr>
              <a:t> древних валов заключены различные спортивные площадки и иные вполне современные сооружения. Но все это сохранило старое название - Городок. Городок стоит теперь на опушке обширной дубравы. </a:t>
            </a:r>
            <a:endParaRPr lang="ru-RU" sz="1400" b="1" i="1" dirty="0">
              <a:solidFill>
                <a:schemeClr val="bg1"/>
              </a:solidFill>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882" y="797708"/>
            <a:ext cx="3514336" cy="2344351"/>
          </a:xfrm>
          <a:prstGeom prst="rect">
            <a:avLst/>
          </a:prstGeom>
        </p:spPr>
        <p:style>
          <a:lnRef idx="0">
            <a:schemeClr val="dk1"/>
          </a:lnRef>
          <a:fillRef idx="3">
            <a:schemeClr val="dk1"/>
          </a:fillRef>
          <a:effectRef idx="3">
            <a:schemeClr val="dk1"/>
          </a:effectRef>
          <a:fontRef idx="minor">
            <a:schemeClr val="lt1"/>
          </a:fontRef>
        </p:style>
      </p:pic>
      <p:sp>
        <p:nvSpPr>
          <p:cNvPr id="5" name="Прямоугольник 4"/>
          <p:cNvSpPr/>
          <p:nvPr/>
        </p:nvSpPr>
        <p:spPr>
          <a:xfrm>
            <a:off x="258771" y="3356070"/>
            <a:ext cx="3275856" cy="461665"/>
          </a:xfrm>
          <a:prstGeom prst="rect">
            <a:avLst/>
          </a:prstGeom>
        </p:spPr>
        <p:txBody>
          <a:bodyPr wrap="square">
            <a:spAutoFit/>
          </a:bodyPr>
          <a:lstStyle/>
          <a:p>
            <a:r>
              <a:rPr lang="ru-RU" sz="1200" b="1" i="1" dirty="0">
                <a:solidFill>
                  <a:schemeClr val="bg1"/>
                </a:solidFill>
              </a:rPr>
              <a:t>Усадебный дом Филипповых на землях </a:t>
            </a:r>
            <a:r>
              <a:rPr lang="ru-RU" sz="1200" b="1" i="1" dirty="0" smtClean="0">
                <a:solidFill>
                  <a:schemeClr val="bg1"/>
                </a:solidFill>
              </a:rPr>
              <a:t> древнего Перемышля</a:t>
            </a:r>
            <a:endParaRPr lang="ru-RU" sz="1200" b="1" i="1" dirty="0">
              <a:solidFill>
                <a:schemeClr val="bg1"/>
              </a:solidFill>
            </a:endParaRPr>
          </a:p>
        </p:txBody>
      </p:sp>
      <p:sp>
        <p:nvSpPr>
          <p:cNvPr id="6" name="Прямоугольник 5"/>
          <p:cNvSpPr/>
          <p:nvPr/>
        </p:nvSpPr>
        <p:spPr>
          <a:xfrm>
            <a:off x="573584" y="6066082"/>
            <a:ext cx="5037419" cy="517065"/>
          </a:xfrm>
          <a:prstGeom prst="rect">
            <a:avLst/>
          </a:prstGeom>
        </p:spPr>
        <p:txBody>
          <a:bodyPr wrap="square">
            <a:spAutoFit/>
          </a:bodyPr>
          <a:lstStyle/>
          <a:p>
            <a:pPr indent="190500" algn="just">
              <a:lnSpc>
                <a:spcPct val="115000"/>
              </a:lnSpc>
              <a:spcAft>
                <a:spcPts val="0"/>
              </a:spcAft>
            </a:pPr>
            <a:r>
              <a:rPr lang="ru-RU" sz="1200" b="1" i="1" dirty="0">
                <a:solidFill>
                  <a:schemeClr val="bg1"/>
                </a:solidFill>
                <a:ea typeface="Times New Roman" panose="02020603050405020304" pitchFamily="18" charset="0"/>
                <a:cs typeface="Times New Roman" panose="02020603050405020304" pitchFamily="18" charset="0"/>
              </a:rPr>
              <a:t>Самое название Городок есть признак древней крепости, не менее надежный, чем земляные валы. </a:t>
            </a:r>
            <a:r>
              <a:rPr lang="ru-RU" sz="1200" b="1" i="1" dirty="0" smtClean="0">
                <a:solidFill>
                  <a:schemeClr val="bg1"/>
                </a:solidFill>
                <a:ea typeface="Times New Roman" panose="02020603050405020304" pitchFamily="18" charset="0"/>
                <a:cs typeface="Times New Roman" panose="02020603050405020304" pitchFamily="18" charset="0"/>
              </a:rPr>
              <a:t> </a:t>
            </a:r>
            <a:endParaRPr lang="ru-RU" sz="1200" b="1" i="1" dirty="0">
              <a:solidFill>
                <a:schemeClr val="bg1"/>
              </a:solidFill>
            </a:endParaRPr>
          </a:p>
        </p:txBody>
      </p:sp>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46599" y="2949674"/>
            <a:ext cx="2217132" cy="3434710"/>
          </a:xfrm>
          <a:prstGeom prst="rect">
            <a:avLst/>
          </a:prstGeom>
        </p:spPr>
        <p:style>
          <a:lnRef idx="0">
            <a:schemeClr val="dk1"/>
          </a:lnRef>
          <a:fillRef idx="3">
            <a:schemeClr val="dk1"/>
          </a:fillRef>
          <a:effectRef idx="3">
            <a:schemeClr val="dk1"/>
          </a:effectRef>
          <a:fontRef idx="minor">
            <a:schemeClr val="lt1"/>
          </a:fontRef>
        </p:style>
      </p:pic>
      <p:sp>
        <p:nvSpPr>
          <p:cNvPr id="10" name="Прямоугольник 9"/>
          <p:cNvSpPr/>
          <p:nvPr/>
        </p:nvSpPr>
        <p:spPr>
          <a:xfrm>
            <a:off x="6642801" y="6404441"/>
            <a:ext cx="2135265" cy="307777"/>
          </a:xfrm>
          <a:prstGeom prst="rect">
            <a:avLst/>
          </a:prstGeom>
        </p:spPr>
        <p:txBody>
          <a:bodyPr wrap="none">
            <a:spAutoFit/>
          </a:bodyPr>
          <a:lstStyle/>
          <a:p>
            <a:r>
              <a:rPr lang="ru-RU" sz="1400" b="1" i="1" dirty="0">
                <a:solidFill>
                  <a:schemeClr val="bg1"/>
                </a:solidFill>
              </a:rPr>
              <a:t>Перемышль Московский</a:t>
            </a:r>
          </a:p>
        </p:txBody>
      </p:sp>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273673">
            <a:off x="2836154" y="4055695"/>
            <a:ext cx="1251145" cy="1870463"/>
          </a:xfrm>
          <a:prstGeom prst="rect">
            <a:avLst/>
          </a:prstGeom>
        </p:spPr>
        <p:style>
          <a:lnRef idx="0">
            <a:schemeClr val="dk1"/>
          </a:lnRef>
          <a:fillRef idx="3">
            <a:schemeClr val="dk1"/>
          </a:fillRef>
          <a:effectRef idx="3">
            <a:schemeClr val="dk1"/>
          </a:effectRef>
          <a:fontRef idx="minor">
            <a:schemeClr val="lt1"/>
          </a:fontRef>
        </p:style>
      </p:pic>
      <p:pic>
        <p:nvPicPr>
          <p:cNvPr id="2050" name="Picture 2" descr="https://pics.meshok.net/pics/9390779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502900" flipH="1">
            <a:off x="5176576" y="4522224"/>
            <a:ext cx="868853" cy="1209754"/>
          </a:xfrm>
          <a:prstGeom prst="rect">
            <a:avLst/>
          </a:prstGeom>
          <a:extLst/>
        </p:spPr>
        <p:style>
          <a:lnRef idx="0">
            <a:schemeClr val="dk1"/>
          </a:lnRef>
          <a:fillRef idx="3">
            <a:schemeClr val="dk1"/>
          </a:fillRef>
          <a:effectRef idx="3">
            <a:schemeClr val="dk1"/>
          </a:effectRef>
          <a:fontRef idx="minor">
            <a:schemeClr val="lt1"/>
          </a:fontRef>
        </p:style>
      </p:pic>
      <p:pic>
        <p:nvPicPr>
          <p:cNvPr id="13" name="Рисунок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150481" flipV="1">
            <a:off x="270190" y="4438754"/>
            <a:ext cx="1907704" cy="1376694"/>
          </a:xfrm>
          <a:prstGeom prst="rect">
            <a:avLst/>
          </a:prstGeom>
        </p:spPr>
        <p:style>
          <a:lnRef idx="0">
            <a:schemeClr val="dk1"/>
          </a:lnRef>
          <a:fillRef idx="3">
            <a:schemeClr val="dk1"/>
          </a:fillRef>
          <a:effectRef idx="3">
            <a:schemeClr val="dk1"/>
          </a:effectRef>
          <a:fontRef idx="minor">
            <a:schemeClr val="lt1"/>
          </a:fontRef>
        </p:style>
      </p:pic>
      <p:sp>
        <p:nvSpPr>
          <p:cNvPr id="7" name="TextBox 6"/>
          <p:cNvSpPr txBox="1"/>
          <p:nvPr/>
        </p:nvSpPr>
        <p:spPr>
          <a:xfrm>
            <a:off x="6442313" y="761763"/>
            <a:ext cx="2425703" cy="1754326"/>
          </a:xfrm>
          <a:prstGeom prst="rect">
            <a:avLst/>
          </a:prstGeom>
          <a:noFill/>
        </p:spPr>
        <p:txBody>
          <a:bodyPr wrap="square" rtlCol="0">
            <a:spAutoFit/>
          </a:bodyPr>
          <a:lstStyle/>
          <a:p>
            <a:pPr algn="ctr"/>
            <a:r>
              <a:rPr lang="ru-RU" b="1" i="1" dirty="0" smtClean="0">
                <a:solidFill>
                  <a:schemeClr val="bg1"/>
                </a:solidFill>
              </a:rPr>
              <a:t>Древний Перемышль, деревня Сатино, посёлок </a:t>
            </a:r>
            <a:r>
              <a:rPr lang="ru-RU" b="1" i="1" dirty="0" err="1" smtClean="0">
                <a:solidFill>
                  <a:schemeClr val="bg1"/>
                </a:solidFill>
              </a:rPr>
              <a:t>Спортбазы</a:t>
            </a:r>
            <a:r>
              <a:rPr lang="ru-RU" b="1" i="1" dirty="0" smtClean="0">
                <a:solidFill>
                  <a:schemeClr val="bg1"/>
                </a:solidFill>
              </a:rPr>
              <a:t> – древность соседствует с современностью!</a:t>
            </a:r>
            <a:endParaRPr lang="ru-RU" b="1" i="1" dirty="0">
              <a:solidFill>
                <a:schemeClr val="bg1"/>
              </a:solidFill>
            </a:endParaRPr>
          </a:p>
        </p:txBody>
      </p:sp>
      <p:sp>
        <p:nvSpPr>
          <p:cNvPr id="8" name="Номер слайда 7"/>
          <p:cNvSpPr>
            <a:spLocks noGrp="1"/>
          </p:cNvSpPr>
          <p:nvPr>
            <p:ph type="sldNum" sz="quarter" idx="12"/>
          </p:nvPr>
        </p:nvSpPr>
        <p:spPr/>
        <p:txBody>
          <a:bodyPr/>
          <a:lstStyle/>
          <a:p>
            <a:fld id="{B19B0651-EE4F-4900-A07F-96A6BFA9D0F0}" type="slidenum">
              <a:rPr lang="ru-RU" smtClean="0"/>
              <a:pPr/>
              <a:t>11</a:t>
            </a:fld>
            <a:endParaRPr lang="ru-RU"/>
          </a:p>
        </p:txBody>
      </p:sp>
    </p:spTree>
    <p:extLst>
      <p:ext uri="{BB962C8B-B14F-4D97-AF65-F5344CB8AC3E}">
        <p14:creationId xmlns:p14="http://schemas.microsoft.com/office/powerpoint/2010/main" val="14918433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testan.rusgor.ru/moscow/book/moskow_proshl/14.jpg"/>
          <p:cNvPicPr/>
          <p:nvPr/>
        </p:nvPicPr>
        <p:blipFill>
          <a:blip r:embed="rId2">
            <a:extLst>
              <a:ext uri="{28A0092B-C50C-407E-A947-70E740481C1C}">
                <a14:useLocalDpi xmlns:a14="http://schemas.microsoft.com/office/drawing/2010/main" val="0"/>
              </a:ext>
            </a:extLst>
          </a:blip>
          <a:srcRect/>
          <a:stretch>
            <a:fillRect/>
          </a:stretch>
        </p:blipFill>
        <p:spPr bwMode="auto">
          <a:xfrm>
            <a:off x="2987823" y="1142114"/>
            <a:ext cx="3108165" cy="2439510"/>
          </a:xfrm>
          <a:prstGeom prst="rect">
            <a:avLst/>
          </a:prstGeom>
          <a:ln/>
        </p:spPr>
        <p:style>
          <a:lnRef idx="0">
            <a:schemeClr val="dk1"/>
          </a:lnRef>
          <a:fillRef idx="3">
            <a:schemeClr val="dk1"/>
          </a:fillRef>
          <a:effectRef idx="3">
            <a:schemeClr val="dk1"/>
          </a:effectRef>
          <a:fontRef idx="minor">
            <a:schemeClr val="lt1"/>
          </a:fontRef>
        </p:style>
      </p:pic>
      <p:sp>
        <p:nvSpPr>
          <p:cNvPr id="3" name="Прямоугольник 2"/>
          <p:cNvSpPr/>
          <p:nvPr/>
        </p:nvSpPr>
        <p:spPr>
          <a:xfrm>
            <a:off x="2567199" y="3823513"/>
            <a:ext cx="4572000" cy="276999"/>
          </a:xfrm>
          <a:prstGeom prst="rect">
            <a:avLst/>
          </a:prstGeom>
        </p:spPr>
        <p:txBody>
          <a:bodyPr>
            <a:spAutoFit/>
          </a:bodyPr>
          <a:lstStyle/>
          <a:p>
            <a:r>
              <a:rPr lang="ru-RU" sz="1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Реконструкцию Перемышля нарисовал Ю. Р. </a:t>
            </a:r>
            <a:r>
              <a:rPr lang="ru-RU" sz="12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Берковский</a:t>
            </a:r>
            <a:endParaRPr lang="ru-RU" sz="1200" dirty="0">
              <a:solidFill>
                <a:schemeClr val="bg1"/>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07504" y="106161"/>
            <a:ext cx="9289032" cy="707886"/>
          </a:xfrm>
          <a:prstGeom prst="rect">
            <a:avLst/>
          </a:prstGeom>
          <a:noFill/>
        </p:spPr>
        <p:txBody>
          <a:bodyPr wrap="square" rtlCol="0">
            <a:spAutoFit/>
          </a:bodyPr>
          <a:lstStyle/>
          <a:p>
            <a:pPr algn="ctr"/>
            <a:r>
              <a:rPr lang="ru-RU" sz="2000" b="1" i="1" dirty="0" smtClean="0">
                <a:solidFill>
                  <a:schemeClr val="bg1"/>
                </a:solidFill>
              </a:rPr>
              <a:t>Старинная крепость Перемышль Московский – </a:t>
            </a:r>
          </a:p>
          <a:p>
            <a:pPr algn="ctr"/>
            <a:r>
              <a:rPr lang="ru-RU" sz="2000" b="1" i="1" dirty="0" smtClean="0">
                <a:solidFill>
                  <a:schemeClr val="bg1"/>
                </a:solidFill>
              </a:rPr>
              <a:t>форпост русского государства</a:t>
            </a:r>
            <a:endParaRPr lang="ru-RU" sz="2000" b="1" i="1" dirty="0">
              <a:solidFill>
                <a:schemeClr val="bg1"/>
              </a:solidFill>
            </a:endParaRPr>
          </a:p>
        </p:txBody>
      </p:sp>
      <p:sp>
        <p:nvSpPr>
          <p:cNvPr id="5" name="Прямоугольник 4"/>
          <p:cNvSpPr/>
          <p:nvPr/>
        </p:nvSpPr>
        <p:spPr>
          <a:xfrm>
            <a:off x="-1" y="1005297"/>
            <a:ext cx="2901417" cy="1015663"/>
          </a:xfrm>
          <a:prstGeom prst="rect">
            <a:avLst/>
          </a:prstGeom>
        </p:spPr>
        <p:txBody>
          <a:bodyPr wrap="square">
            <a:spAutoFit/>
          </a:bodyPr>
          <a:lstStyle/>
          <a:p>
            <a:pPr algn="ctr"/>
            <a:r>
              <a:rPr lang="ru-RU" sz="1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Перемышль построен в 1152 </a:t>
            </a:r>
            <a:r>
              <a:rPr lang="ru-RU" sz="12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г. </a:t>
            </a:r>
            <a:r>
              <a:rPr lang="ru-RU" sz="1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Юрием Долгоруким для охраны южных границ своего княжества. Это была большая крепость очень совершенной для своего времени конструкции.</a:t>
            </a:r>
            <a:endParaRPr lang="ru-RU" sz="1200" b="1" dirty="0">
              <a:solidFill>
                <a:schemeClr val="bg1"/>
              </a:solidFill>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0" y="2284591"/>
            <a:ext cx="2901416" cy="1384995"/>
          </a:xfrm>
          <a:prstGeom prst="rect">
            <a:avLst/>
          </a:prstGeom>
        </p:spPr>
        <p:txBody>
          <a:bodyPr wrap="square">
            <a:spAutoFit/>
          </a:bodyPr>
          <a:lstStyle/>
          <a:p>
            <a:pPr algn="ctr"/>
            <a:r>
              <a:rPr lang="ru-RU" sz="1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На страницы письменных источников Перемышль </a:t>
            </a:r>
            <a:r>
              <a:rPr lang="ru-RU" sz="12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попадает </a:t>
            </a:r>
            <a:r>
              <a:rPr lang="ru-RU" sz="1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впервые в </a:t>
            </a:r>
            <a:r>
              <a:rPr lang="ru-RU" sz="12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1339г. </a:t>
            </a:r>
            <a:r>
              <a:rPr lang="ru-RU" sz="1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Иван Калита завещал его своему третьему сыну, Андрею, вместе с </a:t>
            </a:r>
            <a:r>
              <a:rPr lang="ru-RU" sz="12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Лопасней</a:t>
            </a:r>
            <a:r>
              <a:rPr lang="ru-RU" sz="1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и Серпуховом. С тех пор он был в уделе князей </a:t>
            </a:r>
            <a:r>
              <a:rPr lang="ru-RU" sz="12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Серпуховских </a:t>
            </a:r>
            <a:r>
              <a:rPr lang="ru-RU" sz="1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и </a:t>
            </a:r>
            <a:r>
              <a:rPr lang="ru-RU" sz="1200" b="1"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Боровских</a:t>
            </a:r>
            <a:r>
              <a:rPr lang="ru-RU" sz="1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ru-RU" sz="1200" b="1" dirty="0">
              <a:solidFill>
                <a:schemeClr val="bg1"/>
              </a:solidFill>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6095989" y="1060027"/>
            <a:ext cx="2987824" cy="1311128"/>
          </a:xfrm>
          <a:prstGeom prst="rect">
            <a:avLst/>
          </a:prstGeom>
        </p:spPr>
        <p:txBody>
          <a:bodyPr wrap="square">
            <a:spAutoFit/>
          </a:bodyPr>
          <a:lstStyle/>
          <a:p>
            <a:pPr indent="190500" algn="ctr">
              <a:lnSpc>
                <a:spcPct val="115000"/>
              </a:lnSpc>
              <a:spcBef>
                <a:spcPts val="300"/>
              </a:spcBef>
              <a:spcAft>
                <a:spcPts val="0"/>
              </a:spcAft>
            </a:pPr>
            <a:r>
              <a:rPr lang="ru-RU" sz="1200" b="1" dirty="0" smtClean="0">
                <a:solidFill>
                  <a:schemeClr val="bg1"/>
                </a:solidFill>
                <a:ea typeface="Times New Roman" panose="02020603050405020304" pitchFamily="18" charset="0"/>
                <a:cs typeface="Times New Roman" panose="02020603050405020304" pitchFamily="18" charset="0"/>
              </a:rPr>
              <a:t>В </a:t>
            </a:r>
            <a:r>
              <a:rPr lang="ru-RU" sz="1200" b="1" dirty="0">
                <a:solidFill>
                  <a:schemeClr val="bg1"/>
                </a:solidFill>
                <a:ea typeface="Times New Roman" panose="02020603050405020304" pitchFamily="18" charset="0"/>
                <a:cs typeface="Times New Roman" panose="02020603050405020304" pitchFamily="18" charset="0"/>
              </a:rPr>
              <a:t>1481 </a:t>
            </a:r>
            <a:r>
              <a:rPr lang="ru-RU" sz="1200" b="1" dirty="0" smtClean="0">
                <a:solidFill>
                  <a:schemeClr val="bg1"/>
                </a:solidFill>
                <a:ea typeface="Times New Roman" panose="02020603050405020304" pitchFamily="18" charset="0"/>
                <a:cs typeface="Times New Roman" panose="02020603050405020304" pitchFamily="18" charset="0"/>
              </a:rPr>
              <a:t>году </a:t>
            </a:r>
            <a:r>
              <a:rPr lang="ru-RU" sz="1200" b="1" dirty="0">
                <a:solidFill>
                  <a:schemeClr val="bg1"/>
                </a:solidFill>
                <a:ea typeface="Times New Roman" panose="02020603050405020304" pitchFamily="18" charset="0"/>
                <a:cs typeface="Times New Roman" panose="02020603050405020304" pitchFamily="18" charset="0"/>
              </a:rPr>
              <a:t>в Угличе скончался последний князь </a:t>
            </a:r>
            <a:r>
              <a:rPr lang="ru-RU" sz="1200" b="1" dirty="0" err="1">
                <a:solidFill>
                  <a:schemeClr val="bg1"/>
                </a:solidFill>
                <a:ea typeface="Times New Roman" panose="02020603050405020304" pitchFamily="18" charset="0"/>
                <a:cs typeface="Times New Roman" panose="02020603050405020304" pitchFamily="18" charset="0"/>
              </a:rPr>
              <a:t>боровский</a:t>
            </a:r>
            <a:r>
              <a:rPr lang="ru-RU" sz="1200" b="1" dirty="0">
                <a:solidFill>
                  <a:schemeClr val="bg1"/>
                </a:solidFill>
                <a:ea typeface="Times New Roman" panose="02020603050405020304" pitchFamily="18" charset="0"/>
                <a:cs typeface="Times New Roman" panose="02020603050405020304" pitchFamily="18" charset="0"/>
              </a:rPr>
              <a:t>, Василий, и Перемышль окончательно вошел в состав московских владений.</a:t>
            </a:r>
            <a:endParaRPr lang="ru-RU" sz="1200" b="1" dirty="0">
              <a:solidFill>
                <a:schemeClr val="bg1"/>
              </a:solidFill>
              <a:ea typeface="Calibri" panose="020F0502020204030204" pitchFamily="34" charset="0"/>
              <a:cs typeface="Times New Roman" panose="02020603050405020304" pitchFamily="18" charset="0"/>
            </a:endParaRPr>
          </a:p>
          <a:p>
            <a:pPr algn="ctr"/>
            <a:r>
              <a:rPr lang="ru-RU" sz="1200" b="1" dirty="0">
                <a:solidFill>
                  <a:schemeClr val="bg1"/>
                </a:solidFill>
                <a:ea typeface="Times New Roman" panose="02020603050405020304" pitchFamily="18" charset="0"/>
                <a:cs typeface="Times New Roman" panose="02020603050405020304" pitchFamily="18" charset="0"/>
              </a:rPr>
              <a:t>Расцвет городка приходится на вторую половину XIV века.</a:t>
            </a:r>
            <a:endParaRPr lang="ru-RU" sz="1200" b="1" dirty="0">
              <a:solidFill>
                <a:schemeClr val="bg1"/>
              </a:solidFill>
            </a:endParaRPr>
          </a:p>
        </p:txBody>
      </p:sp>
      <p:sp>
        <p:nvSpPr>
          <p:cNvPr id="8" name="Прямоугольник 7"/>
          <p:cNvSpPr/>
          <p:nvPr/>
        </p:nvSpPr>
        <p:spPr>
          <a:xfrm>
            <a:off x="6228184" y="2596964"/>
            <a:ext cx="2929024" cy="1015663"/>
          </a:xfrm>
          <a:prstGeom prst="rect">
            <a:avLst/>
          </a:prstGeom>
        </p:spPr>
        <p:txBody>
          <a:bodyPr wrap="square">
            <a:spAutoFit/>
          </a:bodyPr>
          <a:lstStyle/>
          <a:p>
            <a:pPr algn="ctr"/>
            <a:r>
              <a:rPr lang="ru-RU" sz="1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К началу XVII века Перемышль прекратил свое существование и запустел. Переписные книги 1627-1628 годов называют его уже не городом, а городищем.</a:t>
            </a:r>
            <a:endParaRPr lang="ru-RU" sz="1200" b="1" dirty="0">
              <a:solidFill>
                <a:schemeClr val="bg1"/>
              </a:solidFill>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107504" y="5935014"/>
            <a:ext cx="8976309" cy="830997"/>
          </a:xfrm>
          <a:prstGeom prst="rect">
            <a:avLst/>
          </a:prstGeom>
        </p:spPr>
        <p:txBody>
          <a:bodyPr wrap="square">
            <a:spAutoFit/>
          </a:bodyPr>
          <a:lstStyle/>
          <a:p>
            <a:r>
              <a:rPr lang="ru-RU" sz="1200" b="1" i="1" dirty="0" smtClean="0">
                <a:solidFill>
                  <a:schemeClr val="bg1"/>
                </a:solidFill>
                <a:ea typeface="Times New Roman" panose="02020603050405020304" pitchFamily="18" charset="0"/>
                <a:cs typeface="Times New Roman" panose="02020603050405020304" pitchFamily="18" charset="0"/>
              </a:rPr>
              <a:t>         Летопись </a:t>
            </a:r>
            <a:r>
              <a:rPr lang="ru-RU" sz="1200" b="1" i="1" dirty="0">
                <a:solidFill>
                  <a:schemeClr val="bg1"/>
                </a:solidFill>
                <a:ea typeface="Times New Roman" panose="02020603050405020304" pitchFamily="18" charset="0"/>
                <a:cs typeface="Times New Roman" panose="02020603050405020304" pitchFamily="18" charset="0"/>
              </a:rPr>
              <a:t>рассказывает, например, как в 1370 году под Москвой внезапно появился литовский князь Ольгерд с большим войском. </a:t>
            </a:r>
            <a:r>
              <a:rPr lang="ru-RU" sz="1200" b="1" i="1" dirty="0">
                <a:solidFill>
                  <a:schemeClr val="bg1"/>
                </a:solidFill>
              </a:rPr>
              <a:t>Узнав, что у него в тылу под Перемышлем собралась большая русская рать, литовский князь решил пойти на мирные переговоры.</a:t>
            </a:r>
          </a:p>
          <a:p>
            <a:endParaRPr lang="ru-RU" sz="1200" b="1" i="1" dirty="0">
              <a:solidFill>
                <a:schemeClr val="bg1"/>
              </a:solidFill>
            </a:endParaRPr>
          </a:p>
        </p:txBody>
      </p:sp>
      <p:pic>
        <p:nvPicPr>
          <p:cNvPr id="10" name="Рисунок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3874542"/>
            <a:ext cx="1630476" cy="1642689"/>
          </a:xfrm>
          <a:prstGeom prst="rect">
            <a:avLst/>
          </a:prstGeom>
        </p:spPr>
        <p:style>
          <a:lnRef idx="0">
            <a:schemeClr val="dk1"/>
          </a:lnRef>
          <a:fillRef idx="3">
            <a:schemeClr val="dk1"/>
          </a:fillRef>
          <a:effectRef idx="3">
            <a:schemeClr val="dk1"/>
          </a:effectRef>
          <a:fontRef idx="minor">
            <a:schemeClr val="lt1"/>
          </a:fontRef>
        </p:style>
      </p:pic>
      <p:pic>
        <p:nvPicPr>
          <p:cNvPr id="11" name="Рисунок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0312" y="3838436"/>
            <a:ext cx="1497555" cy="2096578"/>
          </a:xfrm>
          <a:prstGeom prst="rect">
            <a:avLst/>
          </a:prstGeom>
        </p:spPr>
        <p:style>
          <a:lnRef idx="0">
            <a:schemeClr val="dk1"/>
          </a:lnRef>
          <a:fillRef idx="3">
            <a:schemeClr val="dk1"/>
          </a:fillRef>
          <a:effectRef idx="3">
            <a:schemeClr val="dk1"/>
          </a:effectRef>
          <a:fontRef idx="minor">
            <a:schemeClr val="lt1"/>
          </a:fontRef>
        </p:style>
      </p:pic>
      <p:sp>
        <p:nvSpPr>
          <p:cNvPr id="12" name="Прямоугольник 11"/>
          <p:cNvSpPr/>
          <p:nvPr/>
        </p:nvSpPr>
        <p:spPr>
          <a:xfrm>
            <a:off x="1793497" y="4154414"/>
            <a:ext cx="5688632" cy="1815882"/>
          </a:xfrm>
          <a:prstGeom prst="rect">
            <a:avLst/>
          </a:prstGeom>
        </p:spPr>
        <p:txBody>
          <a:bodyPr wrap="square">
            <a:spAutoFit/>
          </a:bodyPr>
          <a:lstStyle/>
          <a:p>
            <a:r>
              <a:rPr lang="ru-RU" sz="1400" b="1" i="1" dirty="0">
                <a:solidFill>
                  <a:schemeClr val="accent5">
                    <a:lumMod val="50000"/>
                  </a:schemeClr>
                </a:solidFill>
                <a:latin typeface="Courier New" panose="02070309020205020404" pitchFamily="49" charset="0"/>
                <a:ea typeface="Times New Roman" panose="02020603050405020304" pitchFamily="18" charset="0"/>
                <a:cs typeface="Courier New" panose="02070309020205020404" pitchFamily="49" charset="0"/>
              </a:rPr>
              <a:t>"А князь великий Дмитрий Иванович затворился в граде, а Алексей митрополит в то время был в </a:t>
            </a:r>
            <a:r>
              <a:rPr lang="ru-RU" sz="1400" b="1" i="1" dirty="0" err="1">
                <a:solidFill>
                  <a:schemeClr val="accent5">
                    <a:lumMod val="50000"/>
                  </a:schemeClr>
                </a:solidFill>
                <a:latin typeface="Courier New" panose="02070309020205020404" pitchFamily="49" charset="0"/>
                <a:ea typeface="Times New Roman" panose="02020603050405020304" pitchFamily="18" charset="0"/>
                <a:cs typeface="Courier New" panose="02070309020205020404" pitchFamily="49" charset="0"/>
              </a:rPr>
              <a:t>Новегороде</a:t>
            </a:r>
            <a:r>
              <a:rPr lang="ru-RU" sz="1400" b="1" i="1" dirty="0">
                <a:solidFill>
                  <a:schemeClr val="accent5">
                    <a:lumMod val="50000"/>
                  </a:schemeClr>
                </a:solidFill>
                <a:latin typeface="Courier New" panose="02070309020205020404" pitchFamily="49" charset="0"/>
                <a:ea typeface="Times New Roman" panose="02020603050405020304" pitchFamily="18" charset="0"/>
                <a:cs typeface="Courier New" panose="02070309020205020404" pitchFamily="49" charset="0"/>
              </a:rPr>
              <a:t> в Нижнем, а князь </a:t>
            </a:r>
            <a:r>
              <a:rPr lang="ru-RU" sz="1400" b="1" i="1" dirty="0" err="1">
                <a:solidFill>
                  <a:schemeClr val="accent5">
                    <a:lumMod val="50000"/>
                  </a:schemeClr>
                </a:solidFill>
                <a:latin typeface="Courier New" panose="02070309020205020404" pitchFamily="49" charset="0"/>
                <a:ea typeface="Times New Roman" panose="02020603050405020304" pitchFamily="18" charset="0"/>
                <a:cs typeface="Courier New" panose="02070309020205020404" pitchFamily="49" charset="0"/>
              </a:rPr>
              <a:t>Володимир</a:t>
            </a:r>
            <a:r>
              <a:rPr lang="ru-RU" sz="1400" b="1" i="1" dirty="0">
                <a:solidFill>
                  <a:schemeClr val="accent5">
                    <a:lumMod val="50000"/>
                  </a:schemeClr>
                </a:solidFill>
                <a:latin typeface="Courier New" panose="02070309020205020404" pitchFamily="49" charset="0"/>
                <a:ea typeface="Times New Roman" panose="02020603050405020304" pitchFamily="18" charset="0"/>
                <a:cs typeface="Courier New" panose="02070309020205020404" pitchFamily="49" charset="0"/>
              </a:rPr>
              <a:t> Андреевич (</a:t>
            </a:r>
            <a:r>
              <a:rPr lang="ru-RU" sz="1400" b="1" i="1" dirty="0" smtClean="0">
                <a:solidFill>
                  <a:schemeClr val="accent5">
                    <a:lumMod val="50000"/>
                  </a:schemeClr>
                </a:solidFill>
                <a:latin typeface="Courier New" panose="02070309020205020404" pitchFamily="49" charset="0"/>
                <a:ea typeface="Times New Roman" panose="02020603050405020304" pitchFamily="18" charset="0"/>
                <a:cs typeface="Courier New" panose="02070309020205020404" pitchFamily="49" charset="0"/>
              </a:rPr>
              <a:t>серпуховской) </a:t>
            </a:r>
            <a:r>
              <a:rPr lang="ru-RU" sz="1400" b="1" i="1" dirty="0">
                <a:solidFill>
                  <a:schemeClr val="accent5">
                    <a:lumMod val="50000"/>
                  </a:schemeClr>
                </a:solidFill>
                <a:latin typeface="Courier New" panose="02070309020205020404" pitchFamily="49" charset="0"/>
                <a:ea typeface="Times New Roman" panose="02020603050405020304" pitchFamily="18" charset="0"/>
                <a:cs typeface="Courier New" panose="02070309020205020404" pitchFamily="49" charset="0"/>
              </a:rPr>
              <a:t>с силою </a:t>
            </a:r>
            <a:r>
              <a:rPr lang="ru-RU" sz="1400" b="1" i="1" dirty="0" err="1" smtClean="0">
                <a:solidFill>
                  <a:schemeClr val="accent5">
                    <a:lumMod val="50000"/>
                  </a:schemeClr>
                </a:solidFill>
                <a:latin typeface="Courier New" panose="02070309020205020404" pitchFamily="49" charset="0"/>
                <a:ea typeface="Times New Roman" panose="02020603050405020304" pitchFamily="18" charset="0"/>
                <a:cs typeface="Courier New" panose="02070309020205020404" pitchFamily="49" charset="0"/>
              </a:rPr>
              <a:t>собравшеся</a:t>
            </a:r>
            <a:r>
              <a:rPr lang="ru-RU" sz="1400" b="1" i="1" dirty="0" smtClean="0">
                <a:solidFill>
                  <a:schemeClr val="accent5">
                    <a:lumMod val="50000"/>
                  </a:schemeClr>
                </a:solidFill>
                <a:latin typeface="Courier New" panose="02070309020205020404" pitchFamily="49" charset="0"/>
                <a:ea typeface="Times New Roman" panose="02020603050405020304" pitchFamily="18" charset="0"/>
                <a:cs typeface="Courier New" panose="02070309020205020404" pitchFamily="49" charset="0"/>
              </a:rPr>
              <a:t> </a:t>
            </a:r>
            <a:r>
              <a:rPr lang="ru-RU" sz="1400" b="1" i="1" dirty="0" err="1">
                <a:solidFill>
                  <a:schemeClr val="accent5">
                    <a:lumMod val="50000"/>
                  </a:schemeClr>
                </a:solidFill>
                <a:latin typeface="Courier New" panose="02070309020205020404" pitchFamily="49" charset="0"/>
                <a:ea typeface="Times New Roman" panose="02020603050405020304" pitchFamily="18" charset="0"/>
                <a:cs typeface="Courier New" panose="02070309020205020404" pitchFamily="49" charset="0"/>
              </a:rPr>
              <a:t>стояше</a:t>
            </a:r>
            <a:r>
              <a:rPr lang="ru-RU" sz="1400" b="1" i="1" dirty="0">
                <a:solidFill>
                  <a:schemeClr val="accent5">
                    <a:lumMod val="50000"/>
                  </a:schemeClr>
                </a:solidFill>
                <a:latin typeface="Courier New" panose="02070309020205020404" pitchFamily="49" charset="0"/>
                <a:ea typeface="Times New Roman" panose="02020603050405020304" pitchFamily="18" charset="0"/>
                <a:cs typeface="Courier New" panose="02070309020205020404" pitchFamily="49" charset="0"/>
              </a:rPr>
              <a:t> в Перемышле </a:t>
            </a:r>
            <a:r>
              <a:rPr lang="ru-RU" sz="1400" b="1" i="1" dirty="0" err="1">
                <a:solidFill>
                  <a:schemeClr val="accent5">
                    <a:lumMod val="50000"/>
                  </a:schemeClr>
                </a:solidFill>
                <a:latin typeface="Courier New" panose="02070309020205020404" pitchFamily="49" charset="0"/>
                <a:ea typeface="Times New Roman" panose="02020603050405020304" pitchFamily="18" charset="0"/>
                <a:cs typeface="Courier New" panose="02070309020205020404" pitchFamily="49" charset="0"/>
              </a:rPr>
              <a:t>ополчившеся</a:t>
            </a:r>
            <a:r>
              <a:rPr lang="ru-RU" sz="1400" b="1" i="1" dirty="0">
                <a:solidFill>
                  <a:schemeClr val="accent5">
                    <a:lumMod val="50000"/>
                  </a:schemeClr>
                </a:solidFill>
                <a:latin typeface="Courier New" panose="02070309020205020404" pitchFamily="49" charset="0"/>
                <a:ea typeface="Times New Roman" panose="02020603050405020304" pitchFamily="18" charset="0"/>
                <a:cs typeface="Courier New" panose="02070309020205020404" pitchFamily="49" charset="0"/>
              </a:rPr>
              <a:t>. Ту же </a:t>
            </a:r>
            <a:r>
              <a:rPr lang="ru-RU" sz="1400" b="1" i="1" dirty="0" err="1">
                <a:solidFill>
                  <a:schemeClr val="accent5">
                    <a:lumMod val="50000"/>
                  </a:schemeClr>
                </a:solidFill>
                <a:latin typeface="Courier New" panose="02070309020205020404" pitchFamily="49" charset="0"/>
                <a:ea typeface="Times New Roman" panose="02020603050405020304" pitchFamily="18" charset="0"/>
                <a:cs typeface="Courier New" panose="02070309020205020404" pitchFamily="49" charset="0"/>
              </a:rPr>
              <a:t>прииде</a:t>
            </a:r>
            <a:r>
              <a:rPr lang="ru-RU" sz="1400" b="1" i="1" dirty="0">
                <a:solidFill>
                  <a:schemeClr val="accent5">
                    <a:lumMod val="50000"/>
                  </a:schemeClr>
                </a:solidFill>
                <a:latin typeface="Courier New" panose="02070309020205020404" pitchFamily="49" charset="0"/>
                <a:ea typeface="Times New Roman" panose="02020603050405020304" pitchFamily="18" charset="0"/>
                <a:cs typeface="Courier New" panose="02070309020205020404" pitchFamily="49" charset="0"/>
              </a:rPr>
              <a:t> к нему князь </a:t>
            </a:r>
            <a:r>
              <a:rPr lang="ru-RU" sz="1400" b="1" i="1" dirty="0" err="1">
                <a:solidFill>
                  <a:schemeClr val="accent5">
                    <a:lumMod val="50000"/>
                  </a:schemeClr>
                </a:solidFill>
                <a:latin typeface="Courier New" panose="02070309020205020404" pitchFamily="49" charset="0"/>
                <a:ea typeface="Times New Roman" panose="02020603050405020304" pitchFamily="18" charset="0"/>
                <a:cs typeface="Courier New" panose="02070309020205020404" pitchFamily="49" charset="0"/>
              </a:rPr>
              <a:t>Володимир</a:t>
            </a:r>
            <a:r>
              <a:rPr lang="ru-RU" sz="1400" b="1" i="1" dirty="0">
                <a:solidFill>
                  <a:schemeClr val="accent5">
                    <a:lumMod val="50000"/>
                  </a:schemeClr>
                </a:solidFill>
                <a:latin typeface="Courier New" panose="02070309020205020404" pitchFamily="49" charset="0"/>
                <a:ea typeface="Times New Roman" panose="02020603050405020304" pitchFamily="18" charset="0"/>
                <a:cs typeface="Courier New" panose="02070309020205020404" pitchFamily="49" charset="0"/>
              </a:rPr>
              <a:t> Дмитриевич </a:t>
            </a:r>
            <a:r>
              <a:rPr lang="ru-RU" sz="1400" b="1" i="1" dirty="0" err="1">
                <a:solidFill>
                  <a:schemeClr val="accent5">
                    <a:lumMod val="50000"/>
                  </a:schemeClr>
                </a:solidFill>
                <a:latin typeface="Courier New" panose="02070309020205020404" pitchFamily="49" charset="0"/>
                <a:ea typeface="Times New Roman" panose="02020603050405020304" pitchFamily="18" charset="0"/>
                <a:cs typeface="Courier New" panose="02070309020205020404" pitchFamily="49" charset="0"/>
              </a:rPr>
              <a:t>Пронский</a:t>
            </a:r>
            <a:r>
              <a:rPr lang="ru-RU" sz="1400" b="1" i="1" dirty="0">
                <a:solidFill>
                  <a:schemeClr val="accent5">
                    <a:lumMod val="50000"/>
                  </a:schemeClr>
                </a:solidFill>
                <a:latin typeface="Courier New" panose="02070309020205020404" pitchFamily="49" charset="0"/>
                <a:ea typeface="Times New Roman" panose="02020603050405020304" pitchFamily="18" charset="0"/>
                <a:cs typeface="Courier New" panose="02070309020205020404" pitchFamily="49" charset="0"/>
              </a:rPr>
              <a:t>, с ним же рать рязанская. Слышав же то Ольгерд </a:t>
            </a:r>
            <a:r>
              <a:rPr lang="ru-RU" sz="1400" b="1" i="1" dirty="0" err="1">
                <a:solidFill>
                  <a:schemeClr val="accent5">
                    <a:lumMod val="50000"/>
                  </a:schemeClr>
                </a:solidFill>
                <a:latin typeface="Courier New" panose="02070309020205020404" pitchFamily="49" charset="0"/>
                <a:ea typeface="Times New Roman" panose="02020603050405020304" pitchFamily="18" charset="0"/>
                <a:cs typeface="Courier New" panose="02070309020205020404" pitchFamily="49" charset="0"/>
              </a:rPr>
              <a:t>убояся</a:t>
            </a:r>
            <a:r>
              <a:rPr lang="ru-RU" sz="1400" b="1" i="1" dirty="0">
                <a:solidFill>
                  <a:schemeClr val="accent5">
                    <a:lumMod val="50000"/>
                  </a:schemeClr>
                </a:solidFill>
                <a:latin typeface="Courier New" panose="02070309020205020404" pitchFamily="49" charset="0"/>
                <a:ea typeface="Times New Roman" panose="02020603050405020304" pitchFamily="18" charset="0"/>
                <a:cs typeface="Courier New" panose="02070309020205020404" pitchFamily="49" charset="0"/>
              </a:rPr>
              <a:t> и </a:t>
            </a:r>
            <a:r>
              <a:rPr lang="ru-RU" sz="1400" b="1" i="1" dirty="0" err="1">
                <a:solidFill>
                  <a:schemeClr val="accent5">
                    <a:lumMod val="50000"/>
                  </a:schemeClr>
                </a:solidFill>
                <a:latin typeface="Courier New" panose="02070309020205020404" pitchFamily="49" charset="0"/>
                <a:ea typeface="Times New Roman" panose="02020603050405020304" pitchFamily="18" charset="0"/>
                <a:cs typeface="Courier New" panose="02070309020205020404" pitchFamily="49" charset="0"/>
              </a:rPr>
              <a:t>нача</a:t>
            </a:r>
            <a:r>
              <a:rPr lang="ru-RU" sz="1400" b="1" i="1" dirty="0">
                <a:solidFill>
                  <a:schemeClr val="accent5">
                    <a:lumMod val="50000"/>
                  </a:schemeClr>
                </a:solidFill>
                <a:latin typeface="Courier New" panose="02070309020205020404" pitchFamily="49" charset="0"/>
                <a:ea typeface="Times New Roman" panose="02020603050405020304" pitchFamily="18" charset="0"/>
                <a:cs typeface="Courier New" panose="02070309020205020404" pitchFamily="49" charset="0"/>
              </a:rPr>
              <a:t> мира </a:t>
            </a:r>
            <a:r>
              <a:rPr lang="ru-RU" sz="1400" b="1" i="1" dirty="0" err="1">
                <a:solidFill>
                  <a:schemeClr val="accent5">
                    <a:lumMod val="50000"/>
                  </a:schemeClr>
                </a:solidFill>
                <a:latin typeface="Courier New" panose="02070309020205020404" pitchFamily="49" charset="0"/>
                <a:ea typeface="Times New Roman" panose="02020603050405020304" pitchFamily="18" charset="0"/>
                <a:cs typeface="Courier New" panose="02070309020205020404" pitchFamily="49" charset="0"/>
              </a:rPr>
              <a:t>просити</a:t>
            </a:r>
            <a:r>
              <a:rPr lang="ru-RU" sz="1400" b="1" i="1" dirty="0">
                <a:solidFill>
                  <a:schemeClr val="accent5">
                    <a:lumMod val="50000"/>
                  </a:schemeClr>
                </a:solidFill>
                <a:latin typeface="Courier New" panose="02070309020205020404" pitchFamily="49" charset="0"/>
                <a:ea typeface="Times New Roman" panose="02020603050405020304" pitchFamily="18" charset="0"/>
                <a:cs typeface="Courier New" panose="02070309020205020404" pitchFamily="49" charset="0"/>
              </a:rPr>
              <a:t>".</a:t>
            </a:r>
            <a:endParaRPr lang="ru-RU" sz="1400" b="1" i="1" dirty="0">
              <a:solidFill>
                <a:schemeClr val="accent5">
                  <a:lumMod val="50000"/>
                </a:schemeClr>
              </a:solidFill>
              <a:latin typeface="Courier New" panose="02070309020205020404" pitchFamily="49" charset="0"/>
              <a:cs typeface="Courier New" panose="02070309020205020404" pitchFamily="49" charset="0"/>
            </a:endParaRPr>
          </a:p>
        </p:txBody>
      </p:sp>
      <p:sp>
        <p:nvSpPr>
          <p:cNvPr id="13" name="Номер слайда 12"/>
          <p:cNvSpPr>
            <a:spLocks noGrp="1"/>
          </p:cNvSpPr>
          <p:nvPr>
            <p:ph type="sldNum" sz="quarter" idx="12"/>
          </p:nvPr>
        </p:nvSpPr>
        <p:spPr/>
        <p:txBody>
          <a:bodyPr/>
          <a:lstStyle/>
          <a:p>
            <a:fld id="{B19B0651-EE4F-4900-A07F-96A6BFA9D0F0}" type="slidenum">
              <a:rPr lang="ru-RU" smtClean="0"/>
              <a:pPr/>
              <a:t>12</a:t>
            </a:fld>
            <a:endParaRPr lang="ru-RU"/>
          </a:p>
        </p:txBody>
      </p:sp>
    </p:spTree>
    <p:extLst>
      <p:ext uri="{BB962C8B-B14F-4D97-AF65-F5344CB8AC3E}">
        <p14:creationId xmlns:p14="http://schemas.microsoft.com/office/powerpoint/2010/main" val="36550899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pastvu.com/_p/d/a/c/a/aca1e202a1c6d7bbe2dd091b337e7cf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112" y="188640"/>
            <a:ext cx="3281809" cy="2135343"/>
          </a:xfrm>
          <a:prstGeom prst="rect">
            <a:avLst/>
          </a:prstGeom>
          <a:extLst/>
        </p:spPr>
        <p:style>
          <a:lnRef idx="0">
            <a:schemeClr val="dk1"/>
          </a:lnRef>
          <a:fillRef idx="3">
            <a:schemeClr val="dk1"/>
          </a:fillRef>
          <a:effectRef idx="3">
            <a:schemeClr val="dk1"/>
          </a:effectRef>
          <a:fontRef idx="minor">
            <a:schemeClr val="lt1"/>
          </a:fontRef>
        </p:style>
      </p:pic>
      <p:pic>
        <p:nvPicPr>
          <p:cNvPr id="5" name="Рисунок 4" descr="Vladimir Gilyarovsky by Sergey Malyutin.jpg">
            <a:hlinkClick r:id="rId4"/>
          </p:cNvPr>
          <p:cNvPicPr/>
          <p:nvPr/>
        </p:nvPicPr>
        <p:blipFill>
          <a:blip r:embed="rId5">
            <a:extLst>
              <a:ext uri="{28A0092B-C50C-407E-A947-70E740481C1C}">
                <a14:useLocalDpi xmlns:a14="http://schemas.microsoft.com/office/drawing/2010/main" val="0"/>
              </a:ext>
            </a:extLst>
          </a:blip>
          <a:srcRect/>
          <a:stretch>
            <a:fillRect/>
          </a:stretch>
        </p:blipFill>
        <p:spPr bwMode="auto">
          <a:xfrm>
            <a:off x="179512" y="116632"/>
            <a:ext cx="1512168" cy="2016224"/>
          </a:xfrm>
          <a:prstGeom prst="rect">
            <a:avLst/>
          </a:prstGeom>
          <a:ln/>
        </p:spPr>
        <p:style>
          <a:lnRef idx="0">
            <a:schemeClr val="dk1"/>
          </a:lnRef>
          <a:fillRef idx="3">
            <a:schemeClr val="dk1"/>
          </a:fillRef>
          <a:effectRef idx="3">
            <a:schemeClr val="dk1"/>
          </a:effectRef>
          <a:fontRef idx="minor">
            <a:schemeClr val="lt1"/>
          </a:fontRef>
        </p:style>
      </p:pic>
      <p:sp>
        <p:nvSpPr>
          <p:cNvPr id="4" name="Прямоугольник 3"/>
          <p:cNvSpPr/>
          <p:nvPr/>
        </p:nvSpPr>
        <p:spPr>
          <a:xfrm>
            <a:off x="1796700" y="188640"/>
            <a:ext cx="2736304" cy="635751"/>
          </a:xfrm>
          <a:prstGeom prst="rect">
            <a:avLst/>
          </a:prstGeom>
        </p:spPr>
        <p:txBody>
          <a:bodyPr wrap="square">
            <a:spAutoFit/>
          </a:bodyPr>
          <a:lstStyle/>
          <a:p>
            <a:pPr>
              <a:lnSpc>
                <a:spcPct val="107000"/>
              </a:lnSpc>
              <a:spcAft>
                <a:spcPts val="800"/>
              </a:spcAft>
            </a:pPr>
            <a:r>
              <a:rPr lang="ru-RU" sz="1100" b="1" dirty="0">
                <a:solidFill>
                  <a:schemeClr val="bg1"/>
                </a:solidFill>
                <a:ea typeface="Calibri" panose="020F0502020204030204" pitchFamily="34" charset="0"/>
                <a:cs typeface="Times New Roman" panose="02020603050405020304" pitchFamily="18" charset="0"/>
              </a:rPr>
              <a:t>«Король репортёров», </a:t>
            </a:r>
            <a:br>
              <a:rPr lang="ru-RU" sz="1100" b="1" dirty="0">
                <a:solidFill>
                  <a:schemeClr val="bg1"/>
                </a:solidFill>
                <a:ea typeface="Calibri" panose="020F0502020204030204" pitchFamily="34" charset="0"/>
                <a:cs typeface="Times New Roman" panose="02020603050405020304" pitchFamily="18" charset="0"/>
              </a:rPr>
            </a:br>
            <a:r>
              <a:rPr lang="ru-RU" sz="1100" b="1" dirty="0">
                <a:solidFill>
                  <a:schemeClr val="bg1"/>
                </a:solidFill>
                <a:ea typeface="Calibri" panose="020F0502020204030204" pitchFamily="34" charset="0"/>
                <a:cs typeface="Times New Roman" panose="02020603050405020304" pitchFamily="18" charset="0"/>
              </a:rPr>
              <a:t>портрет </a:t>
            </a:r>
            <a:r>
              <a:rPr lang="ru-RU" sz="1100" b="1" dirty="0" smtClean="0">
                <a:solidFill>
                  <a:schemeClr val="bg1"/>
                </a:solidFill>
                <a:ea typeface="Calibri" panose="020F0502020204030204" pitchFamily="34" charset="0"/>
                <a:cs typeface="Times New Roman" panose="02020603050405020304" pitchFamily="18" charset="0"/>
              </a:rPr>
              <a:t>В.А. Гиляровского работы      </a:t>
            </a:r>
            <a:r>
              <a:rPr lang="ru-RU" sz="1100" b="1" dirty="0">
                <a:solidFill>
                  <a:schemeClr val="bg1"/>
                </a:solidFill>
                <a:ea typeface="Calibri" panose="020F0502020204030204" pitchFamily="34" charset="0"/>
                <a:cs typeface="Times New Roman" panose="02020603050405020304" pitchFamily="18" charset="0"/>
              </a:rPr>
              <a:t>С. Малютина (1915)</a:t>
            </a:r>
            <a:endParaRPr lang="ru-RU"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Прямоугольник 5"/>
          <p:cNvSpPr/>
          <p:nvPr/>
        </p:nvSpPr>
        <p:spPr>
          <a:xfrm>
            <a:off x="251520" y="2323983"/>
            <a:ext cx="9130006" cy="4356193"/>
          </a:xfrm>
          <a:prstGeom prst="rect">
            <a:avLst/>
          </a:prstGeom>
        </p:spPr>
        <p:txBody>
          <a:bodyPr wrap="square">
            <a:spAutoFit/>
          </a:bodyPr>
          <a:lstStyle/>
          <a:p>
            <a:pPr>
              <a:lnSpc>
                <a:spcPct val="107000"/>
              </a:lnSpc>
              <a:spcAft>
                <a:spcPts val="800"/>
              </a:spcAft>
            </a:pPr>
            <a:r>
              <a:rPr lang="ru-RU" sz="1200" b="1" dirty="0">
                <a:solidFill>
                  <a:schemeClr val="bg1"/>
                </a:solidFill>
                <a:ea typeface="Times New Roman" panose="02020603050405020304" pitchFamily="18" charset="0"/>
                <a:cs typeface="Times New Roman" panose="02020603050405020304" pitchFamily="18" charset="0"/>
              </a:rPr>
              <a:t>Филипповские сайки – продолговатые сладкие булки – говорят, были безумно популярными. Их подавали к столу генерал-губернатора Закревского, и благодаря ему в сайки стали добавлять изюм. История, конечно, упирается в казус, как и большинство кулинарных изобретений, о чем хорошо написано в книге Гиляровского.</a:t>
            </a:r>
            <a:endParaRPr lang="ru-RU" sz="12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b="1" i="1" dirty="0">
                <a:solidFill>
                  <a:schemeClr val="bg1"/>
                </a:solidFill>
                <a:ea typeface="Times New Roman" panose="02020603050405020304" pitchFamily="18" charset="0"/>
                <a:cs typeface="Times New Roman" panose="02020603050405020304" pitchFamily="18" charset="0"/>
              </a:rPr>
              <a:t>«В те времена всевластным диктатором Москвы был генерал-губернатор Закревский, перед которым трепетали все. Каждое утро горячие сайки от Филиппова подавались ему к чаю.</a:t>
            </a:r>
            <a:r>
              <a:rPr lang="ru-RU" sz="1200" b="1" dirty="0">
                <a:solidFill>
                  <a:schemeClr val="bg1"/>
                </a:solidFill>
                <a:ea typeface="Times New Roman" panose="02020603050405020304" pitchFamily="18" charset="0"/>
                <a:cs typeface="Times New Roman" panose="02020603050405020304" pitchFamily="18" charset="0"/>
              </a:rPr>
              <a:t/>
            </a:r>
            <a:br>
              <a:rPr lang="ru-RU" sz="1200" b="1" dirty="0">
                <a:solidFill>
                  <a:schemeClr val="bg1"/>
                </a:solidFill>
                <a:ea typeface="Times New Roman" panose="02020603050405020304" pitchFamily="18" charset="0"/>
                <a:cs typeface="Times New Roman" panose="02020603050405020304" pitchFamily="18" charset="0"/>
              </a:rPr>
            </a:br>
            <a:r>
              <a:rPr lang="ru-RU" sz="1200" b="1" i="1" dirty="0">
                <a:solidFill>
                  <a:schemeClr val="bg1"/>
                </a:solidFill>
                <a:ea typeface="Times New Roman" panose="02020603050405020304" pitchFamily="18" charset="0"/>
                <a:cs typeface="Times New Roman" panose="02020603050405020304" pitchFamily="18" charset="0"/>
              </a:rPr>
              <a:t>— Э-</a:t>
            </a:r>
            <a:r>
              <a:rPr lang="ru-RU" sz="1200" b="1" i="1" dirty="0" err="1">
                <a:solidFill>
                  <a:schemeClr val="bg1"/>
                </a:solidFill>
                <a:ea typeface="Times New Roman" panose="02020603050405020304" pitchFamily="18" charset="0"/>
                <a:cs typeface="Times New Roman" panose="02020603050405020304" pitchFamily="18" charset="0"/>
              </a:rPr>
              <a:t>тто</a:t>
            </a:r>
            <a:r>
              <a:rPr lang="ru-RU" sz="1200" b="1" i="1" dirty="0">
                <a:solidFill>
                  <a:schemeClr val="bg1"/>
                </a:solidFill>
                <a:ea typeface="Times New Roman" panose="02020603050405020304" pitchFamily="18" charset="0"/>
                <a:cs typeface="Times New Roman" panose="02020603050405020304" pitchFamily="18" charset="0"/>
              </a:rPr>
              <a:t> что за мерзость! Подать сюда булочника Филиппова! – заорал как-то властитель за утренним чаем.</a:t>
            </a:r>
            <a:r>
              <a:rPr lang="ru-RU" sz="1200" b="1" dirty="0">
                <a:solidFill>
                  <a:schemeClr val="bg1"/>
                </a:solidFill>
                <a:ea typeface="Times New Roman" panose="02020603050405020304" pitchFamily="18" charset="0"/>
                <a:cs typeface="Times New Roman" panose="02020603050405020304" pitchFamily="18" charset="0"/>
              </a:rPr>
              <a:t/>
            </a:r>
            <a:br>
              <a:rPr lang="ru-RU" sz="1200" b="1" dirty="0">
                <a:solidFill>
                  <a:schemeClr val="bg1"/>
                </a:solidFill>
                <a:ea typeface="Times New Roman" panose="02020603050405020304" pitchFamily="18" charset="0"/>
                <a:cs typeface="Times New Roman" panose="02020603050405020304" pitchFamily="18" charset="0"/>
              </a:rPr>
            </a:br>
            <a:r>
              <a:rPr lang="ru-RU" sz="1200" b="1" i="1" dirty="0">
                <a:solidFill>
                  <a:schemeClr val="bg1"/>
                </a:solidFill>
                <a:ea typeface="Times New Roman" panose="02020603050405020304" pitchFamily="18" charset="0"/>
                <a:cs typeface="Times New Roman" panose="02020603050405020304" pitchFamily="18" charset="0"/>
              </a:rPr>
              <a:t>Слуги, не </a:t>
            </a:r>
            <a:r>
              <a:rPr lang="ru-RU" sz="1200" b="1" i="1" dirty="0" smtClean="0">
                <a:solidFill>
                  <a:schemeClr val="bg1"/>
                </a:solidFill>
                <a:ea typeface="Times New Roman" panose="02020603050405020304" pitchFamily="18" charset="0"/>
                <a:cs typeface="Times New Roman" panose="02020603050405020304" pitchFamily="18" charset="0"/>
              </a:rPr>
              <a:t>понимая </a:t>
            </a:r>
            <a:r>
              <a:rPr lang="ru-RU" sz="1200" b="1" i="1" dirty="0">
                <a:solidFill>
                  <a:schemeClr val="bg1"/>
                </a:solidFill>
                <a:ea typeface="Times New Roman" panose="02020603050405020304" pitchFamily="18" charset="0"/>
                <a:cs typeface="Times New Roman" panose="02020603050405020304" pitchFamily="18" charset="0"/>
              </a:rPr>
              <a:t>в чем дело, притащили к начальству испуганного Филиппова.</a:t>
            </a:r>
            <a:r>
              <a:rPr lang="ru-RU" sz="1200" b="1" dirty="0">
                <a:solidFill>
                  <a:schemeClr val="bg1"/>
                </a:solidFill>
                <a:ea typeface="Times New Roman" panose="02020603050405020304" pitchFamily="18" charset="0"/>
                <a:cs typeface="Times New Roman" panose="02020603050405020304" pitchFamily="18" charset="0"/>
              </a:rPr>
              <a:t/>
            </a:r>
            <a:br>
              <a:rPr lang="ru-RU" sz="1200" b="1" dirty="0">
                <a:solidFill>
                  <a:schemeClr val="bg1"/>
                </a:solidFill>
                <a:ea typeface="Times New Roman" panose="02020603050405020304" pitchFamily="18" charset="0"/>
                <a:cs typeface="Times New Roman" panose="02020603050405020304" pitchFamily="18" charset="0"/>
              </a:rPr>
            </a:br>
            <a:r>
              <a:rPr lang="ru-RU" sz="1200" b="1" i="1" dirty="0">
                <a:solidFill>
                  <a:schemeClr val="bg1"/>
                </a:solidFill>
                <a:ea typeface="Times New Roman" panose="02020603050405020304" pitchFamily="18" charset="0"/>
                <a:cs typeface="Times New Roman" panose="02020603050405020304" pitchFamily="18" charset="0"/>
              </a:rPr>
              <a:t>— Э-</a:t>
            </a:r>
            <a:r>
              <a:rPr lang="ru-RU" sz="1200" b="1" i="1" dirty="0" err="1">
                <a:solidFill>
                  <a:schemeClr val="bg1"/>
                </a:solidFill>
                <a:ea typeface="Times New Roman" panose="02020603050405020304" pitchFamily="18" charset="0"/>
                <a:cs typeface="Times New Roman" panose="02020603050405020304" pitchFamily="18" charset="0"/>
              </a:rPr>
              <a:t>тто</a:t>
            </a:r>
            <a:r>
              <a:rPr lang="ru-RU" sz="1200" b="1" i="1" dirty="0">
                <a:solidFill>
                  <a:schemeClr val="bg1"/>
                </a:solidFill>
                <a:ea typeface="Times New Roman" panose="02020603050405020304" pitchFamily="18" charset="0"/>
                <a:cs typeface="Times New Roman" panose="02020603050405020304" pitchFamily="18" charset="0"/>
              </a:rPr>
              <a:t> что? Таракан?! – и сует сайку с запеченным тараканом. – Э-</a:t>
            </a:r>
            <a:r>
              <a:rPr lang="ru-RU" sz="1200" b="1" i="1" dirty="0" err="1">
                <a:solidFill>
                  <a:schemeClr val="bg1"/>
                </a:solidFill>
                <a:ea typeface="Times New Roman" panose="02020603050405020304" pitchFamily="18" charset="0"/>
                <a:cs typeface="Times New Roman" panose="02020603050405020304" pitchFamily="18" charset="0"/>
              </a:rPr>
              <a:t>тто</a:t>
            </a:r>
            <a:r>
              <a:rPr lang="ru-RU" sz="1200" b="1" i="1" dirty="0">
                <a:solidFill>
                  <a:schemeClr val="bg1"/>
                </a:solidFill>
                <a:ea typeface="Times New Roman" panose="02020603050405020304" pitchFamily="18" charset="0"/>
                <a:cs typeface="Times New Roman" panose="02020603050405020304" pitchFamily="18" charset="0"/>
              </a:rPr>
              <a:t> что?! А?</a:t>
            </a:r>
            <a:r>
              <a:rPr lang="ru-RU" sz="1200" b="1" dirty="0">
                <a:solidFill>
                  <a:schemeClr val="bg1"/>
                </a:solidFill>
                <a:ea typeface="Times New Roman" panose="02020603050405020304" pitchFamily="18" charset="0"/>
                <a:cs typeface="Times New Roman" panose="02020603050405020304" pitchFamily="18" charset="0"/>
              </a:rPr>
              <a:t/>
            </a:r>
            <a:br>
              <a:rPr lang="ru-RU" sz="1200" b="1" dirty="0">
                <a:solidFill>
                  <a:schemeClr val="bg1"/>
                </a:solidFill>
                <a:ea typeface="Times New Roman" panose="02020603050405020304" pitchFamily="18" charset="0"/>
                <a:cs typeface="Times New Roman" panose="02020603050405020304" pitchFamily="18" charset="0"/>
              </a:rPr>
            </a:br>
            <a:r>
              <a:rPr lang="ru-RU" sz="1200" b="1" i="1" dirty="0">
                <a:solidFill>
                  <a:schemeClr val="bg1"/>
                </a:solidFill>
                <a:ea typeface="Times New Roman" panose="02020603050405020304" pitchFamily="18" charset="0"/>
                <a:cs typeface="Times New Roman" panose="02020603050405020304" pitchFamily="18" charset="0"/>
              </a:rPr>
              <a:t>— И очень даже просто, ваше превосходительство, – поворачивает перед собой сайку старик.</a:t>
            </a:r>
            <a:r>
              <a:rPr lang="ru-RU" sz="1200" b="1" dirty="0">
                <a:solidFill>
                  <a:schemeClr val="bg1"/>
                </a:solidFill>
                <a:ea typeface="Times New Roman" panose="02020603050405020304" pitchFamily="18" charset="0"/>
                <a:cs typeface="Times New Roman" panose="02020603050405020304" pitchFamily="18" charset="0"/>
              </a:rPr>
              <a:t/>
            </a:r>
            <a:br>
              <a:rPr lang="ru-RU" sz="1200" b="1" dirty="0">
                <a:solidFill>
                  <a:schemeClr val="bg1"/>
                </a:solidFill>
                <a:ea typeface="Times New Roman" panose="02020603050405020304" pitchFamily="18" charset="0"/>
                <a:cs typeface="Times New Roman" panose="02020603050405020304" pitchFamily="18" charset="0"/>
              </a:rPr>
            </a:br>
            <a:r>
              <a:rPr lang="ru-RU" sz="1200" b="1" i="1" dirty="0">
                <a:solidFill>
                  <a:schemeClr val="bg1"/>
                </a:solidFill>
                <a:ea typeface="Times New Roman" panose="02020603050405020304" pitchFamily="18" charset="0"/>
                <a:cs typeface="Times New Roman" panose="02020603050405020304" pitchFamily="18" charset="0"/>
              </a:rPr>
              <a:t>— Что-о?.. Что-о?.. Просто?!</a:t>
            </a:r>
            <a:r>
              <a:rPr lang="ru-RU" sz="1200" b="1" dirty="0">
                <a:solidFill>
                  <a:schemeClr val="bg1"/>
                </a:solidFill>
                <a:ea typeface="Times New Roman" panose="02020603050405020304" pitchFamily="18" charset="0"/>
                <a:cs typeface="Times New Roman" panose="02020603050405020304" pitchFamily="18" charset="0"/>
              </a:rPr>
              <a:t/>
            </a:r>
            <a:br>
              <a:rPr lang="ru-RU" sz="1200" b="1" dirty="0">
                <a:solidFill>
                  <a:schemeClr val="bg1"/>
                </a:solidFill>
                <a:ea typeface="Times New Roman" panose="02020603050405020304" pitchFamily="18" charset="0"/>
                <a:cs typeface="Times New Roman" panose="02020603050405020304" pitchFamily="18" charset="0"/>
              </a:rPr>
            </a:br>
            <a:r>
              <a:rPr lang="ru-RU" sz="1200" b="1" i="1" dirty="0">
                <a:solidFill>
                  <a:schemeClr val="bg1"/>
                </a:solidFill>
                <a:ea typeface="Times New Roman" panose="02020603050405020304" pitchFamily="18" charset="0"/>
                <a:cs typeface="Times New Roman" panose="02020603050405020304" pitchFamily="18" charset="0"/>
              </a:rPr>
              <a:t>— Это изюминка-с!</a:t>
            </a:r>
            <a:r>
              <a:rPr lang="ru-RU" sz="1200" b="1" dirty="0">
                <a:solidFill>
                  <a:schemeClr val="bg1"/>
                </a:solidFill>
                <a:ea typeface="Times New Roman" panose="02020603050405020304" pitchFamily="18" charset="0"/>
                <a:cs typeface="Times New Roman" panose="02020603050405020304" pitchFamily="18" charset="0"/>
              </a:rPr>
              <a:t/>
            </a:r>
            <a:br>
              <a:rPr lang="ru-RU" sz="1200" b="1" dirty="0">
                <a:solidFill>
                  <a:schemeClr val="bg1"/>
                </a:solidFill>
                <a:ea typeface="Times New Roman" panose="02020603050405020304" pitchFamily="18" charset="0"/>
                <a:cs typeface="Times New Roman" panose="02020603050405020304" pitchFamily="18" charset="0"/>
              </a:rPr>
            </a:br>
            <a:r>
              <a:rPr lang="ru-RU" sz="1200" b="1" i="1" dirty="0">
                <a:solidFill>
                  <a:schemeClr val="bg1"/>
                </a:solidFill>
                <a:ea typeface="Times New Roman" panose="02020603050405020304" pitchFamily="18" charset="0"/>
                <a:cs typeface="Times New Roman" panose="02020603050405020304" pitchFamily="18" charset="0"/>
              </a:rPr>
              <a:t>И съел кусок с тараканом.</a:t>
            </a:r>
            <a:r>
              <a:rPr lang="ru-RU" sz="1200" b="1" dirty="0">
                <a:solidFill>
                  <a:schemeClr val="bg1"/>
                </a:solidFill>
                <a:ea typeface="Times New Roman" panose="02020603050405020304" pitchFamily="18" charset="0"/>
                <a:cs typeface="Times New Roman" panose="02020603050405020304" pitchFamily="18" charset="0"/>
              </a:rPr>
              <a:t/>
            </a:r>
            <a:br>
              <a:rPr lang="ru-RU" sz="1200" b="1" dirty="0">
                <a:solidFill>
                  <a:schemeClr val="bg1"/>
                </a:solidFill>
                <a:ea typeface="Times New Roman" panose="02020603050405020304" pitchFamily="18" charset="0"/>
                <a:cs typeface="Times New Roman" panose="02020603050405020304" pitchFamily="18" charset="0"/>
              </a:rPr>
            </a:br>
            <a:r>
              <a:rPr lang="ru-RU" sz="1200" b="1" i="1" dirty="0">
                <a:solidFill>
                  <a:schemeClr val="bg1"/>
                </a:solidFill>
                <a:ea typeface="Times New Roman" panose="02020603050405020304" pitchFamily="18" charset="0"/>
                <a:cs typeface="Times New Roman" panose="02020603050405020304" pitchFamily="18" charset="0"/>
              </a:rPr>
              <a:t>— Врешь, мерзавец! Разве сайки с изюмом бывают? Пошел вон!</a:t>
            </a:r>
            <a:r>
              <a:rPr lang="ru-RU" sz="1200" b="1" dirty="0">
                <a:solidFill>
                  <a:schemeClr val="bg1"/>
                </a:solidFill>
                <a:ea typeface="Times New Roman" panose="02020603050405020304" pitchFamily="18" charset="0"/>
                <a:cs typeface="Times New Roman" panose="02020603050405020304" pitchFamily="18" charset="0"/>
              </a:rPr>
              <a:t/>
            </a:r>
            <a:br>
              <a:rPr lang="ru-RU" sz="1200" b="1" dirty="0">
                <a:solidFill>
                  <a:schemeClr val="bg1"/>
                </a:solidFill>
                <a:ea typeface="Times New Roman" panose="02020603050405020304" pitchFamily="18" charset="0"/>
                <a:cs typeface="Times New Roman" panose="02020603050405020304" pitchFamily="18" charset="0"/>
              </a:rPr>
            </a:br>
            <a:r>
              <a:rPr lang="ru-RU" sz="1200" b="1" i="1" dirty="0">
                <a:solidFill>
                  <a:schemeClr val="bg1"/>
                </a:solidFill>
                <a:ea typeface="Times New Roman" panose="02020603050405020304" pitchFamily="18" charset="0"/>
                <a:cs typeface="Times New Roman" panose="02020603050405020304" pitchFamily="18" charset="0"/>
              </a:rPr>
              <a:t>Бегом вбежал в пекарню Филиппов, схватил решето изюма да в саечное тесто, к великому ужасу пекарей, и ввалил.</a:t>
            </a:r>
            <a:r>
              <a:rPr lang="ru-RU" sz="1200" b="1" dirty="0">
                <a:solidFill>
                  <a:schemeClr val="bg1"/>
                </a:solidFill>
                <a:ea typeface="Times New Roman" panose="02020603050405020304" pitchFamily="18" charset="0"/>
                <a:cs typeface="Times New Roman" panose="02020603050405020304" pitchFamily="18" charset="0"/>
              </a:rPr>
              <a:t/>
            </a:r>
            <a:br>
              <a:rPr lang="ru-RU" sz="1200" b="1" dirty="0">
                <a:solidFill>
                  <a:schemeClr val="bg1"/>
                </a:solidFill>
                <a:ea typeface="Times New Roman" panose="02020603050405020304" pitchFamily="18" charset="0"/>
                <a:cs typeface="Times New Roman" panose="02020603050405020304" pitchFamily="18" charset="0"/>
              </a:rPr>
            </a:br>
            <a:r>
              <a:rPr lang="ru-RU" sz="1200" b="1" i="1" dirty="0">
                <a:solidFill>
                  <a:schemeClr val="bg1"/>
                </a:solidFill>
                <a:ea typeface="Times New Roman" panose="02020603050405020304" pitchFamily="18" charset="0"/>
                <a:cs typeface="Times New Roman" panose="02020603050405020304" pitchFamily="18" charset="0"/>
              </a:rPr>
              <a:t>Через час Филиппов угощал Закревского сайками с изюмом, а через день от покупателей отбою не было.</a:t>
            </a:r>
            <a:r>
              <a:rPr lang="ru-RU" sz="1200" b="1" dirty="0">
                <a:solidFill>
                  <a:schemeClr val="bg1"/>
                </a:solidFill>
                <a:ea typeface="Times New Roman" panose="02020603050405020304" pitchFamily="18" charset="0"/>
                <a:cs typeface="Times New Roman" panose="02020603050405020304" pitchFamily="18" charset="0"/>
              </a:rPr>
              <a:t/>
            </a:r>
            <a:br>
              <a:rPr lang="ru-RU" sz="1200" b="1" dirty="0">
                <a:solidFill>
                  <a:schemeClr val="bg1"/>
                </a:solidFill>
                <a:ea typeface="Times New Roman" panose="02020603050405020304" pitchFamily="18" charset="0"/>
                <a:cs typeface="Times New Roman" panose="02020603050405020304" pitchFamily="18" charset="0"/>
              </a:rPr>
            </a:br>
            <a:r>
              <a:rPr lang="ru-RU" sz="1200" b="1" i="1" dirty="0">
                <a:solidFill>
                  <a:schemeClr val="bg1"/>
                </a:solidFill>
                <a:ea typeface="Times New Roman" panose="02020603050405020304" pitchFamily="18" charset="0"/>
                <a:cs typeface="Times New Roman" panose="02020603050405020304" pitchFamily="18" charset="0"/>
              </a:rPr>
              <a:t>— И очень просто! Все само выходит, поймать сумей, – говорил Филиппов при упоминании о сайках с изюмом</a:t>
            </a:r>
            <a:r>
              <a:rPr lang="ru-RU" sz="1200" b="1" i="1" dirty="0" smtClean="0">
                <a:solidFill>
                  <a:schemeClr val="bg1"/>
                </a:solidFill>
                <a:ea typeface="Times New Roman" panose="02020603050405020304" pitchFamily="18" charset="0"/>
                <a:cs typeface="Times New Roman" panose="02020603050405020304" pitchFamily="18" charset="0"/>
              </a:rPr>
              <a:t>».</a:t>
            </a:r>
          </a:p>
          <a:p>
            <a:pPr>
              <a:lnSpc>
                <a:spcPct val="107000"/>
              </a:lnSpc>
              <a:spcAft>
                <a:spcPts val="800"/>
              </a:spcAft>
            </a:pPr>
            <a:endParaRPr lang="ru-RU" sz="1200" b="1" i="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Из книги В.А. Гиляровского «Москва и москвичи»</a:t>
            </a:r>
            <a:endParaRPr lang="ru-RU" sz="12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ru-RU" i="1" dirty="0">
                <a:ea typeface="Times New Roman" panose="02020603050405020304" pitchFamily="18" charset="0"/>
                <a:cs typeface="Times New Roman" panose="02020603050405020304" pitchFamily="18" charset="0"/>
              </a:rPr>
              <a:t> </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Рисунок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33004" y="5661248"/>
            <a:ext cx="2914640" cy="1123351"/>
          </a:xfrm>
          <a:prstGeom prst="rect">
            <a:avLst/>
          </a:prstGeom>
        </p:spPr>
        <p:style>
          <a:lnRef idx="0">
            <a:schemeClr val="dk1"/>
          </a:lnRef>
          <a:fillRef idx="3">
            <a:schemeClr val="dk1"/>
          </a:fillRef>
          <a:effectRef idx="3">
            <a:schemeClr val="dk1"/>
          </a:effectRef>
          <a:fontRef idx="minor">
            <a:schemeClr val="lt1"/>
          </a:fontRef>
        </p:style>
      </p:pic>
      <p:sp>
        <p:nvSpPr>
          <p:cNvPr id="8" name="TextBox 7"/>
          <p:cNvSpPr txBox="1"/>
          <p:nvPr/>
        </p:nvSpPr>
        <p:spPr>
          <a:xfrm>
            <a:off x="1979712" y="908720"/>
            <a:ext cx="3600400" cy="1200329"/>
          </a:xfrm>
          <a:prstGeom prst="rect">
            <a:avLst/>
          </a:prstGeom>
          <a:noFill/>
        </p:spPr>
        <p:txBody>
          <a:bodyPr wrap="square" rtlCol="0">
            <a:spAutoFit/>
          </a:bodyPr>
          <a:lstStyle/>
          <a:p>
            <a:pPr algn="ctr"/>
            <a:r>
              <a:rPr lang="ru-RU" sz="2400" b="1" i="1" dirty="0" smtClean="0">
                <a:solidFill>
                  <a:schemeClr val="bg1"/>
                </a:solidFill>
              </a:rPr>
              <a:t>Любите булочки с изюмом? Скажите спасибо таракану!</a:t>
            </a:r>
            <a:endParaRPr lang="ru-RU" sz="2400" b="1" i="1" dirty="0">
              <a:solidFill>
                <a:schemeClr val="bg1"/>
              </a:solidFill>
            </a:endParaRPr>
          </a:p>
        </p:txBody>
      </p:sp>
      <p:pic>
        <p:nvPicPr>
          <p:cNvPr id="10" name="Рисунок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76256" y="3573016"/>
            <a:ext cx="1632536" cy="1512168"/>
          </a:xfrm>
          <a:prstGeom prst="rect">
            <a:avLst/>
          </a:prstGeom>
          <a:effectLst>
            <a:softEdge rad="127000"/>
          </a:effectLst>
        </p:spPr>
      </p:pic>
      <p:sp>
        <p:nvSpPr>
          <p:cNvPr id="2" name="Номер слайда 1"/>
          <p:cNvSpPr>
            <a:spLocks noGrp="1"/>
          </p:cNvSpPr>
          <p:nvPr>
            <p:ph type="sldNum" sz="quarter" idx="12"/>
          </p:nvPr>
        </p:nvSpPr>
        <p:spPr/>
        <p:txBody>
          <a:bodyPr/>
          <a:lstStyle/>
          <a:p>
            <a:fld id="{B19B0651-EE4F-4900-A07F-96A6BFA9D0F0}" type="slidenum">
              <a:rPr lang="ru-RU" smtClean="0"/>
              <a:pPr/>
              <a:t>13</a:t>
            </a:fld>
            <a:endParaRPr lang="ru-RU"/>
          </a:p>
        </p:txBody>
      </p:sp>
    </p:spTree>
    <p:extLst>
      <p:ext uri="{BB962C8B-B14F-4D97-AF65-F5344CB8AC3E}">
        <p14:creationId xmlns:p14="http://schemas.microsoft.com/office/powerpoint/2010/main" val="3495336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51520" y="-34056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4097" name="Рисунок 1" descr="Сайки с изюмом Гиляровский Москва и москвичи рецепт"/>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16632"/>
            <a:ext cx="4191000" cy="2495550"/>
          </a:xfrm>
          <a:prstGeom prst="rect">
            <a:avLst/>
          </a:prstGeom>
          <a:extLst/>
        </p:spPr>
        <p:style>
          <a:lnRef idx="0">
            <a:schemeClr val="dk1"/>
          </a:lnRef>
          <a:fillRef idx="3">
            <a:schemeClr val="dk1"/>
          </a:fillRef>
          <a:effectRef idx="3">
            <a:schemeClr val="dk1"/>
          </a:effectRef>
          <a:fontRef idx="minor">
            <a:schemeClr val="lt1"/>
          </a:fontRef>
        </p:style>
      </p:pic>
      <p:sp>
        <p:nvSpPr>
          <p:cNvPr id="4" name="Прямоугольник 3"/>
          <p:cNvSpPr/>
          <p:nvPr/>
        </p:nvSpPr>
        <p:spPr>
          <a:xfrm>
            <a:off x="4823520" y="625743"/>
            <a:ext cx="3816424" cy="1415772"/>
          </a:xfrm>
          <a:prstGeom prst="rect">
            <a:avLst/>
          </a:prstGeom>
        </p:spPr>
        <p:txBody>
          <a:bodyPr wrap="square">
            <a:spAutoFit/>
          </a:bodyPr>
          <a:lstStyle/>
          <a:p>
            <a:pPr lvl="0" algn="r" eaLnBrk="0" fontAlgn="base" hangingPunct="0">
              <a:spcBef>
                <a:spcPct val="0"/>
              </a:spcBef>
              <a:spcAft>
                <a:spcPct val="0"/>
              </a:spcAft>
            </a:pPr>
            <a:r>
              <a:rPr lang="ru-RU" altLang="ru-RU" sz="12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«И вдруг появилась новинка, на которую покупатель набросился стаей, – это сайки с изюмом…</a:t>
            </a:r>
            <a:r>
              <a:rPr lang="ru-RU" altLang="ru-RU" sz="1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r>
            <a:br>
              <a:rPr lang="ru-RU" altLang="ru-RU" sz="1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br>
            <a:r>
              <a:rPr lang="ru-RU" altLang="ru-RU" sz="12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Как вы додумались?</a:t>
            </a:r>
            <a:r>
              <a:rPr lang="ru-RU" altLang="ru-RU" sz="1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r>
            <a:br>
              <a:rPr lang="ru-RU" altLang="ru-RU" sz="1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br>
            <a:r>
              <a:rPr lang="ru-RU" altLang="ru-RU" sz="12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И очень просто! – отвечал старик. Вышло это, действительно, даже очень просто».</a:t>
            </a:r>
            <a:endParaRPr lang="ru-RU" altLang="ru-RU" sz="1200" b="1" dirty="0">
              <a:solidFill>
                <a:schemeClr val="bg1"/>
              </a:solidFill>
              <a:latin typeface="Times New Roman" panose="02020603050405020304" pitchFamily="18" charset="0"/>
              <a:cs typeface="Times New Roman" panose="02020603050405020304" pitchFamily="18" charset="0"/>
            </a:endParaRPr>
          </a:p>
          <a:p>
            <a:pPr lvl="0" algn="r" eaLnBrk="0" fontAlgn="base" hangingPunct="0">
              <a:spcBef>
                <a:spcPct val="0"/>
              </a:spcBef>
              <a:spcAft>
                <a:spcPct val="0"/>
              </a:spcAft>
            </a:pPr>
            <a:endParaRPr lang="ru-RU" altLang="ru-RU" sz="12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lvl="0" algn="r" eaLnBrk="0" fontAlgn="base" hangingPunct="0">
              <a:spcBef>
                <a:spcPct val="0"/>
              </a:spcBef>
              <a:spcAft>
                <a:spcPct val="0"/>
              </a:spcAft>
            </a:pPr>
            <a:r>
              <a:rPr lang="ru-RU" altLang="ru-RU" sz="12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Владимир </a:t>
            </a:r>
            <a:r>
              <a:rPr lang="ru-RU" altLang="ru-RU" sz="1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Гиляровский «Москва и москвичи</a:t>
            </a:r>
            <a:r>
              <a:rPr lang="ru-RU" altLang="ru-RU" sz="1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ru-RU" altLang="ru-RU" sz="1400" b="1" i="1" dirty="0">
              <a:solidFill>
                <a:schemeClr val="bg1"/>
              </a:solidFill>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329881" y="3789040"/>
            <a:ext cx="2736304" cy="2204001"/>
          </a:xfrm>
          <a:prstGeom prst="rect">
            <a:avLst/>
          </a:prstGeom>
        </p:spPr>
        <p:txBody>
          <a:bodyPr wrap="square">
            <a:spAutoFit/>
          </a:bodyPr>
          <a:lstStyle/>
          <a:p>
            <a:pPr>
              <a:lnSpc>
                <a:spcPct val="107000"/>
              </a:lnSpc>
              <a:spcAft>
                <a:spcPts val="800"/>
              </a:spcAft>
            </a:pPr>
            <a:r>
              <a:rPr lang="ru-RU" sz="1400" b="1" u="sng" dirty="0" smtClean="0">
                <a:solidFill>
                  <a:schemeClr val="bg1"/>
                </a:solidFill>
                <a:ea typeface="Times New Roman" panose="02020603050405020304" pitchFamily="18" charset="0"/>
                <a:cs typeface="Times New Roman" panose="02020603050405020304" pitchFamily="18" charset="0"/>
              </a:rPr>
              <a:t>Ингредиенты</a:t>
            </a:r>
            <a:r>
              <a:rPr lang="ru-RU" sz="1400" b="1" u="sng" dirty="0">
                <a:solidFill>
                  <a:schemeClr val="bg1"/>
                </a:solidFill>
                <a:ea typeface="Times New Roman" panose="02020603050405020304" pitchFamily="18" charset="0"/>
                <a:cs typeface="Times New Roman" panose="02020603050405020304" pitchFamily="18" charset="0"/>
              </a:rPr>
              <a:t>:</a:t>
            </a:r>
            <a:endParaRPr lang="ru-RU" sz="1400" u="sng"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200" b="1" dirty="0">
                <a:solidFill>
                  <a:schemeClr val="bg1"/>
                </a:solidFill>
                <a:ea typeface="Times New Roman" panose="02020603050405020304" pitchFamily="18" charset="0"/>
                <a:cs typeface="Times New Roman" panose="02020603050405020304" pitchFamily="18" charset="0"/>
              </a:rPr>
              <a:t>Мука – минимум 400 гр.</a:t>
            </a:r>
            <a:br>
              <a:rPr lang="ru-RU" sz="1200" b="1" dirty="0">
                <a:solidFill>
                  <a:schemeClr val="bg1"/>
                </a:solidFill>
                <a:ea typeface="Times New Roman" panose="02020603050405020304" pitchFamily="18" charset="0"/>
                <a:cs typeface="Times New Roman" panose="02020603050405020304" pitchFamily="18" charset="0"/>
              </a:rPr>
            </a:br>
            <a:r>
              <a:rPr lang="ru-RU" sz="1200" b="1" dirty="0">
                <a:solidFill>
                  <a:schemeClr val="bg1"/>
                </a:solidFill>
                <a:ea typeface="Times New Roman" panose="02020603050405020304" pitchFamily="18" charset="0"/>
                <a:cs typeface="Times New Roman" panose="02020603050405020304" pitchFamily="18" charset="0"/>
              </a:rPr>
              <a:t>Молоко – 125 мл</a:t>
            </a:r>
            <a:br>
              <a:rPr lang="ru-RU" sz="1200" b="1" dirty="0">
                <a:solidFill>
                  <a:schemeClr val="bg1"/>
                </a:solidFill>
                <a:ea typeface="Times New Roman" panose="02020603050405020304" pitchFamily="18" charset="0"/>
                <a:cs typeface="Times New Roman" panose="02020603050405020304" pitchFamily="18" charset="0"/>
              </a:rPr>
            </a:br>
            <a:r>
              <a:rPr lang="ru-RU" sz="1200" b="1" dirty="0">
                <a:solidFill>
                  <a:schemeClr val="bg1"/>
                </a:solidFill>
                <a:ea typeface="Times New Roman" panose="02020603050405020304" pitchFamily="18" charset="0"/>
                <a:cs typeface="Times New Roman" panose="02020603050405020304" pitchFamily="18" charset="0"/>
              </a:rPr>
              <a:t>Сливочное масло – 150 гр. + еще немного</a:t>
            </a:r>
            <a:br>
              <a:rPr lang="ru-RU" sz="1200" b="1" dirty="0">
                <a:solidFill>
                  <a:schemeClr val="bg1"/>
                </a:solidFill>
                <a:ea typeface="Times New Roman" panose="02020603050405020304" pitchFamily="18" charset="0"/>
                <a:cs typeface="Times New Roman" panose="02020603050405020304" pitchFamily="18" charset="0"/>
              </a:rPr>
            </a:br>
            <a:r>
              <a:rPr lang="ru-RU" sz="1200" b="1" dirty="0">
                <a:solidFill>
                  <a:schemeClr val="bg1"/>
                </a:solidFill>
                <a:ea typeface="Times New Roman" panose="02020603050405020304" pitchFamily="18" charset="0"/>
                <a:cs typeface="Times New Roman" panose="02020603050405020304" pitchFamily="18" charset="0"/>
              </a:rPr>
              <a:t>Изюм без косточек – 100 гр.</a:t>
            </a:r>
            <a:br>
              <a:rPr lang="ru-RU" sz="1200" b="1" dirty="0">
                <a:solidFill>
                  <a:schemeClr val="bg1"/>
                </a:solidFill>
                <a:ea typeface="Times New Roman" panose="02020603050405020304" pitchFamily="18" charset="0"/>
                <a:cs typeface="Times New Roman" panose="02020603050405020304" pitchFamily="18" charset="0"/>
              </a:rPr>
            </a:br>
            <a:r>
              <a:rPr lang="ru-RU" sz="1200" b="1" dirty="0">
                <a:solidFill>
                  <a:schemeClr val="bg1"/>
                </a:solidFill>
                <a:ea typeface="Times New Roman" panose="02020603050405020304" pitchFamily="18" charset="0"/>
                <a:cs typeface="Times New Roman" panose="02020603050405020304" pitchFamily="18" charset="0"/>
              </a:rPr>
              <a:t>Сахар – 130 гр.</a:t>
            </a:r>
            <a:br>
              <a:rPr lang="ru-RU" sz="1200" b="1" dirty="0">
                <a:solidFill>
                  <a:schemeClr val="bg1"/>
                </a:solidFill>
                <a:ea typeface="Times New Roman" panose="02020603050405020304" pitchFamily="18" charset="0"/>
                <a:cs typeface="Times New Roman" panose="02020603050405020304" pitchFamily="18" charset="0"/>
              </a:rPr>
            </a:br>
            <a:r>
              <a:rPr lang="ru-RU" sz="1200" b="1" dirty="0">
                <a:solidFill>
                  <a:schemeClr val="bg1"/>
                </a:solidFill>
                <a:ea typeface="Times New Roman" panose="02020603050405020304" pitchFamily="18" charset="0"/>
                <a:cs typeface="Times New Roman" panose="02020603050405020304" pitchFamily="18" charset="0"/>
              </a:rPr>
              <a:t>Яйца – 2 шт. + желток</a:t>
            </a:r>
            <a:br>
              <a:rPr lang="ru-RU" sz="1200" b="1" dirty="0">
                <a:solidFill>
                  <a:schemeClr val="bg1"/>
                </a:solidFill>
                <a:ea typeface="Times New Roman" panose="02020603050405020304" pitchFamily="18" charset="0"/>
                <a:cs typeface="Times New Roman" panose="02020603050405020304" pitchFamily="18" charset="0"/>
              </a:rPr>
            </a:br>
            <a:r>
              <a:rPr lang="ru-RU" sz="1200" b="1" dirty="0">
                <a:solidFill>
                  <a:schemeClr val="bg1"/>
                </a:solidFill>
                <a:ea typeface="Times New Roman" panose="02020603050405020304" pitchFamily="18" charset="0"/>
                <a:cs typeface="Times New Roman" panose="02020603050405020304" pitchFamily="18" charset="0"/>
              </a:rPr>
              <a:t>Дрожжи сухие – 7 гр.</a:t>
            </a:r>
            <a:br>
              <a:rPr lang="ru-RU" sz="1200" b="1" dirty="0">
                <a:solidFill>
                  <a:schemeClr val="bg1"/>
                </a:solidFill>
                <a:ea typeface="Times New Roman" panose="02020603050405020304" pitchFamily="18" charset="0"/>
                <a:cs typeface="Times New Roman" panose="02020603050405020304" pitchFamily="18" charset="0"/>
              </a:rPr>
            </a:br>
            <a:r>
              <a:rPr lang="ru-RU" sz="1200" b="1" dirty="0">
                <a:solidFill>
                  <a:schemeClr val="bg1"/>
                </a:solidFill>
                <a:ea typeface="Times New Roman" panose="02020603050405020304" pitchFamily="18" charset="0"/>
                <a:cs typeface="Times New Roman" panose="02020603050405020304" pitchFamily="18" charset="0"/>
              </a:rPr>
              <a:t>Соль – 0,5 ч.л</a:t>
            </a:r>
            <a:r>
              <a:rPr lang="ru-RU" sz="1200" b="1" dirty="0" smtClean="0">
                <a:solidFill>
                  <a:schemeClr val="bg1"/>
                </a:solidFill>
                <a:ea typeface="Times New Roman" panose="02020603050405020304" pitchFamily="18" charset="0"/>
                <a:cs typeface="Times New Roman" panose="02020603050405020304" pitchFamily="18" charset="0"/>
              </a:rPr>
              <a:t>.</a:t>
            </a:r>
            <a:endParaRPr lang="ru-RU" sz="12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Прямоугольник 5"/>
          <p:cNvSpPr/>
          <p:nvPr/>
        </p:nvSpPr>
        <p:spPr>
          <a:xfrm>
            <a:off x="3131840" y="3121293"/>
            <a:ext cx="5618855" cy="3632469"/>
          </a:xfrm>
          <a:prstGeom prst="rect">
            <a:avLst/>
          </a:prstGeom>
        </p:spPr>
        <p:txBody>
          <a:bodyPr wrap="square">
            <a:spAutoFit/>
          </a:bodyPr>
          <a:lstStyle/>
          <a:p>
            <a:pPr>
              <a:lnSpc>
                <a:spcPct val="107000"/>
              </a:lnSpc>
              <a:spcAft>
                <a:spcPts val="800"/>
              </a:spcAft>
            </a:pPr>
            <a:r>
              <a:rPr lang="ru-RU" sz="1600" b="1" u="sng" dirty="0">
                <a:solidFill>
                  <a:schemeClr val="bg1"/>
                </a:solidFill>
                <a:ea typeface="Times New Roman" panose="02020603050405020304" pitchFamily="18" charset="0"/>
                <a:cs typeface="Times New Roman" panose="02020603050405020304" pitchFamily="18" charset="0"/>
              </a:rPr>
              <a:t>Приготовление:</a:t>
            </a:r>
          </a:p>
          <a:p>
            <a:r>
              <a:rPr lang="ru-RU" sz="1100" b="1" dirty="0">
                <a:solidFill>
                  <a:schemeClr val="bg1"/>
                </a:solidFill>
              </a:rPr>
              <a:t>1. Изюм на ночь замочить в воде.</a:t>
            </a:r>
          </a:p>
          <a:p>
            <a:r>
              <a:rPr lang="ru-RU" sz="1100" b="1" dirty="0">
                <a:solidFill>
                  <a:schemeClr val="bg1"/>
                </a:solidFill>
              </a:rPr>
              <a:t>2. Дрожжи размешать с теплым молоком, добавить 6-7 ст.л. муки, хорошо перемешать. Накрыть полотенцем и оставить на 10-15 минут в теплом месте.</a:t>
            </a:r>
          </a:p>
          <a:p>
            <a:r>
              <a:rPr lang="ru-RU" sz="1100" b="1" dirty="0">
                <a:solidFill>
                  <a:schemeClr val="bg1"/>
                </a:solidFill>
              </a:rPr>
              <a:t>3. Влить оставшееся теплое молоко и растопленное сливочное масло. Добавить сахар, 2 яйца, соль и оставшуюся муку. Начать вымешивать тесто и добавлять небольшими порциями муку, пока тесто не станет гладким и едва прилипающим к рукам. Поставить в теплое место минут на 40.</a:t>
            </a:r>
          </a:p>
          <a:p>
            <a:r>
              <a:rPr lang="ru-RU" sz="1100" b="1" dirty="0">
                <a:solidFill>
                  <a:schemeClr val="bg1"/>
                </a:solidFill>
              </a:rPr>
              <a:t>4. Изюм переложить в дуршлаг, дать жидкости стечь.</a:t>
            </a:r>
          </a:p>
          <a:p>
            <a:r>
              <a:rPr lang="ru-RU" sz="1100" b="1" dirty="0">
                <a:solidFill>
                  <a:schemeClr val="bg1"/>
                </a:solidFill>
              </a:rPr>
              <a:t>5. Когда тесто увеличится в размерах, смять его и еще раз дать подняться в течение часа. Вмешать изюм. Оставить на полчаса.</a:t>
            </a:r>
          </a:p>
          <a:p>
            <a:r>
              <a:rPr lang="ru-RU" sz="1100" b="1" dirty="0">
                <a:solidFill>
                  <a:schemeClr val="bg1"/>
                </a:solidFill>
              </a:rPr>
              <a:t>6. Тесто разделить на несколько равных </a:t>
            </a:r>
            <a:r>
              <a:rPr lang="ru-RU" sz="1100" b="1" dirty="0" smtClean="0">
                <a:solidFill>
                  <a:schemeClr val="bg1"/>
                </a:solidFill>
              </a:rPr>
              <a:t>частей, например, на </a:t>
            </a:r>
            <a:r>
              <a:rPr lang="ru-RU" sz="1100" b="1" dirty="0">
                <a:solidFill>
                  <a:schemeClr val="bg1"/>
                </a:solidFill>
              </a:rPr>
              <a:t>12 частей </a:t>
            </a:r>
            <a:r>
              <a:rPr lang="ru-RU" sz="1100" b="1" dirty="0" smtClean="0">
                <a:solidFill>
                  <a:schemeClr val="bg1"/>
                </a:solidFill>
              </a:rPr>
              <a:t>по </a:t>
            </a:r>
            <a:r>
              <a:rPr lang="ru-RU" sz="1100" b="1" dirty="0">
                <a:solidFill>
                  <a:schemeClr val="bg1"/>
                </a:solidFill>
              </a:rPr>
              <a:t>100 гр</a:t>
            </a:r>
            <a:r>
              <a:rPr lang="ru-RU" sz="1100" b="1" dirty="0" smtClean="0">
                <a:solidFill>
                  <a:schemeClr val="bg1"/>
                </a:solidFill>
              </a:rPr>
              <a:t>. </a:t>
            </a:r>
            <a:r>
              <a:rPr lang="ru-RU" sz="1100" b="1" dirty="0">
                <a:solidFill>
                  <a:schemeClr val="bg1"/>
                </a:solidFill>
              </a:rPr>
              <a:t>Каждой части придать продолговатую форму. Выложить на смазанный маслом прямоугольный противень.</a:t>
            </a:r>
          </a:p>
          <a:p>
            <a:r>
              <a:rPr lang="ru-RU" sz="1100" b="1" dirty="0">
                <a:solidFill>
                  <a:schemeClr val="bg1"/>
                </a:solidFill>
              </a:rPr>
              <a:t>7. Накрыть полотенцем и оставить минут на 20. Желток смешать с 2 ст.л. воды, слегка взбить и этой смесью смазать булочки.</a:t>
            </a:r>
          </a:p>
          <a:p>
            <a:r>
              <a:rPr lang="ru-RU" sz="1100" b="1" dirty="0">
                <a:solidFill>
                  <a:schemeClr val="bg1"/>
                </a:solidFill>
              </a:rPr>
              <a:t>8. Выпекать в разогретой до 180 градусов духовке 40-50 минут, ориентироваться на темно-золотистый цвет и сухую зубочистку.</a:t>
            </a:r>
          </a:p>
          <a:p>
            <a:pPr>
              <a:lnSpc>
                <a:spcPct val="107000"/>
              </a:lnSpc>
              <a:spcAft>
                <a:spcPts val="800"/>
              </a:spcAft>
            </a:pPr>
            <a:endParaRPr lang="ru-RU"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Прямоугольник 6"/>
          <p:cNvSpPr/>
          <p:nvPr/>
        </p:nvSpPr>
        <p:spPr>
          <a:xfrm>
            <a:off x="1619672" y="2616150"/>
            <a:ext cx="5003101" cy="468077"/>
          </a:xfrm>
          <a:prstGeom prst="rect">
            <a:avLst/>
          </a:prstGeom>
        </p:spPr>
        <p:txBody>
          <a:bodyPr wrap="none">
            <a:spAutoFit/>
          </a:bodyPr>
          <a:lstStyle/>
          <a:p>
            <a:pPr>
              <a:lnSpc>
                <a:spcPct val="107000"/>
              </a:lnSpc>
              <a:spcAft>
                <a:spcPts val="800"/>
              </a:spcAft>
            </a:pPr>
            <a:r>
              <a:rPr lang="ru-RU" sz="2400" b="1" dirty="0">
                <a:solidFill>
                  <a:schemeClr val="bg1"/>
                </a:solidFill>
                <a:ea typeface="Times New Roman" panose="02020603050405020304" pitchFamily="18" charset="0"/>
                <a:cs typeface="Times New Roman" panose="02020603050405020304" pitchFamily="18" charset="0"/>
              </a:rPr>
              <a:t>Сайки с </a:t>
            </a:r>
            <a:r>
              <a:rPr lang="ru-RU" sz="2400" b="1" dirty="0" smtClean="0">
                <a:solidFill>
                  <a:schemeClr val="bg1"/>
                </a:solidFill>
                <a:ea typeface="Times New Roman" panose="02020603050405020304" pitchFamily="18" charset="0"/>
                <a:cs typeface="Times New Roman" panose="02020603050405020304" pitchFamily="18" charset="0"/>
              </a:rPr>
              <a:t>изюмом по-филипповски:</a:t>
            </a:r>
            <a:endParaRPr lang="ru-RU"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fld id="{B19B0651-EE4F-4900-A07F-96A6BFA9D0F0}" type="slidenum">
              <a:rPr lang="ru-RU" smtClean="0"/>
              <a:pPr/>
              <a:t>14</a:t>
            </a:fld>
            <a:endParaRPr lang="ru-RU"/>
          </a:p>
        </p:txBody>
      </p:sp>
    </p:spTree>
    <p:extLst>
      <p:ext uri="{BB962C8B-B14F-4D97-AF65-F5344CB8AC3E}">
        <p14:creationId xmlns:p14="http://schemas.microsoft.com/office/powerpoint/2010/main" val="26112175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545614" y="332656"/>
            <a:ext cx="5547481" cy="461665"/>
          </a:xfrm>
          <a:prstGeom prst="rect">
            <a:avLst/>
          </a:prstGeom>
        </p:spPr>
        <p:txBody>
          <a:bodyPr wrap="none">
            <a:spAutoFit/>
          </a:bodyPr>
          <a:lstStyle/>
          <a:p>
            <a:pPr algn="ctr"/>
            <a:r>
              <a:rPr lang="ru-RU" sz="2400" b="1" i="1" dirty="0" err="1" smtClean="0">
                <a:solidFill>
                  <a:schemeClr val="bg1"/>
                </a:solidFill>
              </a:rPr>
              <a:t>Сатино</a:t>
            </a:r>
            <a:r>
              <a:rPr lang="ru-RU" sz="2400" b="1" i="1" dirty="0" smtClean="0">
                <a:solidFill>
                  <a:schemeClr val="bg1"/>
                </a:solidFill>
              </a:rPr>
              <a:t>-русское, </a:t>
            </a:r>
            <a:r>
              <a:rPr lang="ru-RU" sz="2400" b="1" i="1" dirty="0" err="1" smtClean="0">
                <a:solidFill>
                  <a:schemeClr val="bg1"/>
                </a:solidFill>
              </a:rPr>
              <a:t>Сатино</a:t>
            </a:r>
            <a:r>
              <a:rPr lang="ru-RU" sz="2400" b="1" i="1" dirty="0" smtClean="0">
                <a:solidFill>
                  <a:schemeClr val="bg1"/>
                </a:solidFill>
              </a:rPr>
              <a:t>-татарское…</a:t>
            </a:r>
            <a:endParaRPr lang="ru-RU" sz="2400" b="1" i="1" dirty="0">
              <a:solidFill>
                <a:schemeClr val="bg1"/>
              </a:solidFill>
            </a:endParaRPr>
          </a:p>
        </p:txBody>
      </p:sp>
      <p:sp>
        <p:nvSpPr>
          <p:cNvPr id="3" name="Прямоугольник 2"/>
          <p:cNvSpPr/>
          <p:nvPr/>
        </p:nvSpPr>
        <p:spPr>
          <a:xfrm>
            <a:off x="3779912" y="909732"/>
            <a:ext cx="5256584" cy="1815882"/>
          </a:xfrm>
          <a:prstGeom prst="rect">
            <a:avLst/>
          </a:prstGeom>
        </p:spPr>
        <p:txBody>
          <a:bodyPr wrap="square">
            <a:spAutoFit/>
          </a:bodyPr>
          <a:lstStyle/>
          <a:p>
            <a:r>
              <a:rPr lang="ru-RU" sz="1400" b="1" i="1" dirty="0" smtClean="0">
                <a:solidFill>
                  <a:schemeClr val="bg1"/>
                </a:solidFill>
              </a:rPr>
              <a:t> </a:t>
            </a:r>
            <a:r>
              <a:rPr lang="ru-RU" sz="1400" b="1" i="1" dirty="0">
                <a:solidFill>
                  <a:schemeClr val="bg1"/>
                </a:solidFill>
              </a:rPr>
              <a:t> </a:t>
            </a:r>
            <a:r>
              <a:rPr lang="ru-RU" sz="1400" b="1" i="1" dirty="0" smtClean="0">
                <a:solidFill>
                  <a:schemeClr val="bg1"/>
                </a:solidFill>
              </a:rPr>
              <a:t>   Село Сатино </a:t>
            </a:r>
            <a:r>
              <a:rPr lang="ru-RU" sz="1400" b="1" i="1" dirty="0">
                <a:solidFill>
                  <a:schemeClr val="bg1"/>
                </a:solidFill>
              </a:rPr>
              <a:t>основал Иван Калита, получив от хана ярлык на княжеское правление и обязанность собирать дань и принимать послов для её передачи. Скорее всего, вместе с </a:t>
            </a:r>
            <a:r>
              <a:rPr lang="ru-RU" sz="1400" b="1" i="1" dirty="0" smtClean="0">
                <a:solidFill>
                  <a:schemeClr val="bg1"/>
                </a:solidFill>
              </a:rPr>
              <a:t>селом </a:t>
            </a:r>
            <a:r>
              <a:rPr lang="ru-RU" sz="1400" b="1" i="1" dirty="0">
                <a:solidFill>
                  <a:schemeClr val="bg1"/>
                </a:solidFill>
              </a:rPr>
              <a:t>был заложен и </a:t>
            </a:r>
            <a:r>
              <a:rPr lang="ru-RU" sz="1400" b="1" i="1" dirty="0" smtClean="0">
                <a:solidFill>
                  <a:schemeClr val="bg1"/>
                </a:solidFill>
              </a:rPr>
              <a:t>построен храм, </a:t>
            </a:r>
            <a:r>
              <a:rPr lang="ru-RU" sz="1400" b="1" i="1" dirty="0">
                <a:solidFill>
                  <a:schemeClr val="bg1"/>
                </a:solidFill>
              </a:rPr>
              <a:t>как было принято в то время. Однако первое </a:t>
            </a:r>
            <a:r>
              <a:rPr lang="ru-RU" sz="1400" b="1" i="1" dirty="0" smtClean="0">
                <a:solidFill>
                  <a:schemeClr val="bg1"/>
                </a:solidFill>
              </a:rPr>
              <a:t>письменное упоминание </a:t>
            </a:r>
            <a:r>
              <a:rPr lang="ru-RU" sz="1400" b="1" i="1" dirty="0">
                <a:solidFill>
                  <a:schemeClr val="bg1"/>
                </a:solidFill>
              </a:rPr>
              <a:t>о </a:t>
            </a:r>
            <a:r>
              <a:rPr lang="ru-RU" sz="1400" b="1" i="1" dirty="0" smtClean="0">
                <a:solidFill>
                  <a:schemeClr val="bg1"/>
                </a:solidFill>
              </a:rPr>
              <a:t>селе </a:t>
            </a:r>
            <a:r>
              <a:rPr lang="ru-RU" sz="1400" b="1" i="1" dirty="0">
                <a:solidFill>
                  <a:schemeClr val="bg1"/>
                </a:solidFill>
              </a:rPr>
              <a:t>относится к 1627г. К середине </a:t>
            </a:r>
            <a:endParaRPr lang="ru-RU" sz="1400" b="1" i="1" dirty="0" smtClean="0">
              <a:solidFill>
                <a:schemeClr val="bg1"/>
              </a:solidFill>
            </a:endParaRPr>
          </a:p>
          <a:p>
            <a:r>
              <a:rPr lang="ru-RU" sz="1400" b="1" i="1" dirty="0" smtClean="0">
                <a:solidFill>
                  <a:schemeClr val="bg1"/>
                </a:solidFill>
              </a:rPr>
              <a:t>XVII столетия оно </a:t>
            </a:r>
          </a:p>
          <a:p>
            <a:r>
              <a:rPr lang="ru-RU" sz="1400" b="1" i="1" dirty="0" smtClean="0">
                <a:solidFill>
                  <a:schemeClr val="bg1"/>
                </a:solidFill>
              </a:rPr>
              <a:t>значительно увеличилось</a:t>
            </a:r>
            <a:r>
              <a:rPr lang="ru-RU" sz="1400" b="1" i="1" dirty="0">
                <a:solidFill>
                  <a:schemeClr val="bg1"/>
                </a:solidFill>
              </a:rPr>
              <a:t>.</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084" y="908720"/>
            <a:ext cx="1733060" cy="2304256"/>
          </a:xfrm>
          <a:prstGeom prst="rect">
            <a:avLst/>
          </a:prstGeom>
        </p:spPr>
        <p:style>
          <a:lnRef idx="0">
            <a:schemeClr val="dk1"/>
          </a:lnRef>
          <a:fillRef idx="3">
            <a:schemeClr val="dk1"/>
          </a:fillRef>
          <a:effectRef idx="3">
            <a:schemeClr val="dk1"/>
          </a:effectRef>
          <a:fontRef idx="minor">
            <a:schemeClr val="lt1"/>
          </a:fontRef>
        </p:style>
      </p:pic>
      <p:sp>
        <p:nvSpPr>
          <p:cNvPr id="5" name="Прямоугольник 4"/>
          <p:cNvSpPr/>
          <p:nvPr/>
        </p:nvSpPr>
        <p:spPr>
          <a:xfrm>
            <a:off x="2412144" y="1412776"/>
            <a:ext cx="1511784" cy="461665"/>
          </a:xfrm>
          <a:prstGeom prst="rect">
            <a:avLst/>
          </a:prstGeom>
        </p:spPr>
        <p:txBody>
          <a:bodyPr wrap="square">
            <a:spAutoFit/>
          </a:bodyPr>
          <a:lstStyle/>
          <a:p>
            <a:r>
              <a:rPr lang="ru-RU" sz="1200" b="1" i="1" dirty="0">
                <a:solidFill>
                  <a:schemeClr val="bg1"/>
                </a:solidFill>
              </a:rPr>
              <a:t>Иван Калита – князь Московский</a:t>
            </a:r>
          </a:p>
        </p:txBody>
      </p:sp>
      <p:sp>
        <p:nvSpPr>
          <p:cNvPr id="6" name="Прямоугольник 5"/>
          <p:cNvSpPr/>
          <p:nvPr/>
        </p:nvSpPr>
        <p:spPr>
          <a:xfrm>
            <a:off x="467544" y="3327375"/>
            <a:ext cx="8424936" cy="3323987"/>
          </a:xfrm>
          <a:prstGeom prst="rect">
            <a:avLst/>
          </a:prstGeom>
        </p:spPr>
        <p:txBody>
          <a:bodyPr wrap="square">
            <a:spAutoFit/>
          </a:bodyPr>
          <a:lstStyle/>
          <a:p>
            <a:r>
              <a:rPr lang="ru-RU" sz="1400" b="1" i="1" dirty="0" smtClean="0">
                <a:solidFill>
                  <a:schemeClr val="bg1"/>
                </a:solidFill>
              </a:rPr>
              <a:t>         Изначально село было одно и называлось Сатино. В этих местах люди жили с древних времён, о чём свидетельствуют древние стоянки, раскопки и описания которых сделаны археологом М.И. </a:t>
            </a:r>
            <a:r>
              <a:rPr lang="ru-RU" sz="1400" b="1" i="1" dirty="0" err="1" smtClean="0">
                <a:solidFill>
                  <a:schemeClr val="bg1"/>
                </a:solidFill>
              </a:rPr>
              <a:t>Гоняным</a:t>
            </a:r>
            <a:r>
              <a:rPr lang="ru-RU" sz="1400" b="1" i="1" dirty="0" smtClean="0">
                <a:solidFill>
                  <a:schemeClr val="bg1"/>
                </a:solidFill>
              </a:rPr>
              <a:t>.</a:t>
            </a:r>
          </a:p>
          <a:p>
            <a:r>
              <a:rPr lang="ru-RU" sz="1400" b="1" i="1" dirty="0" smtClean="0">
                <a:solidFill>
                  <a:schemeClr val="bg1"/>
                </a:solidFill>
              </a:rPr>
              <a:t>      Московский князь Иван Калита в 1326 г. перенёс митрополию из Владимира в Москву, что закрепило за Москвой право быть столицей. Повинуясь воле Ордынского хана, Иван Калита заслужил его особое доверие и добился признания за собой титула Великого князя «надо всею Русскою землёю» и получил ярлык на повсеместный сбор дани.</a:t>
            </a:r>
          </a:p>
          <a:p>
            <a:r>
              <a:rPr lang="ru-RU" sz="1400" b="1" i="1" dirty="0">
                <a:solidFill>
                  <a:schemeClr val="bg1"/>
                </a:solidFill>
              </a:rPr>
              <a:t> </a:t>
            </a:r>
            <a:r>
              <a:rPr lang="ru-RU" sz="1400" b="1" i="1" dirty="0" smtClean="0">
                <a:solidFill>
                  <a:schemeClr val="bg1"/>
                </a:solidFill>
              </a:rPr>
              <a:t>       По требованию хана Иван Калита обязан был организовать места для приёма и проводов ордынских послов, т.е. ханских посланников, которых обычно сопровождала большая свита, охрана с большим караваном товаров и табунами лошадей. Эти места обычно располагались вдоль дорог, шедших из Орды в Москву. С этим, видимо, связано название выделившей со временем части села Сатино - Сатино-Татарское.</a:t>
            </a:r>
          </a:p>
          <a:p>
            <a:r>
              <a:rPr lang="ru-RU" sz="1400" b="1" i="1" dirty="0">
                <a:solidFill>
                  <a:schemeClr val="bg1"/>
                </a:solidFill>
              </a:rPr>
              <a:t> </a:t>
            </a:r>
            <a:r>
              <a:rPr lang="ru-RU" sz="1400" b="1" i="1" dirty="0" smtClean="0">
                <a:solidFill>
                  <a:schemeClr val="bg1"/>
                </a:solidFill>
              </a:rPr>
              <a:t>         В Сатине-Татарском испокон веков жили ювелиры, которые изготовляли серебряную посуду, портсигары, спичечницы, серьги, кольца. В 19 в. местные ювелиры настолько художественно работали, что некоторые получили дипломы на Всемирных промышленных выставках в Париже.</a:t>
            </a:r>
          </a:p>
        </p:txBody>
      </p:sp>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60869" y="2186915"/>
            <a:ext cx="2520280" cy="1160581"/>
          </a:xfrm>
          <a:prstGeom prst="rect">
            <a:avLst/>
          </a:prstGeom>
        </p:spPr>
        <p:style>
          <a:lnRef idx="0">
            <a:schemeClr val="dk1"/>
          </a:lnRef>
          <a:fillRef idx="3">
            <a:schemeClr val="dk1"/>
          </a:fillRef>
          <a:effectRef idx="3">
            <a:schemeClr val="dk1"/>
          </a:effectRef>
          <a:fontRef idx="minor">
            <a:schemeClr val="lt1"/>
          </a:fontRef>
        </p:style>
      </p:pic>
      <p:sp>
        <p:nvSpPr>
          <p:cNvPr id="7" name="Номер слайда 6"/>
          <p:cNvSpPr>
            <a:spLocks noGrp="1"/>
          </p:cNvSpPr>
          <p:nvPr>
            <p:ph type="sldNum" sz="quarter" idx="12"/>
          </p:nvPr>
        </p:nvSpPr>
        <p:spPr/>
        <p:txBody>
          <a:bodyPr/>
          <a:lstStyle/>
          <a:p>
            <a:fld id="{B19B0651-EE4F-4900-A07F-96A6BFA9D0F0}" type="slidenum">
              <a:rPr lang="ru-RU" smtClean="0"/>
              <a:pPr/>
              <a:t>15</a:t>
            </a:fld>
            <a:endParaRPr lang="ru-RU"/>
          </a:p>
        </p:txBody>
      </p:sp>
    </p:spTree>
    <p:extLst>
      <p:ext uri="{BB962C8B-B14F-4D97-AF65-F5344CB8AC3E}">
        <p14:creationId xmlns:p14="http://schemas.microsoft.com/office/powerpoint/2010/main" val="19596544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260648"/>
            <a:ext cx="8496944" cy="461665"/>
          </a:xfrm>
          <a:prstGeom prst="rect">
            <a:avLst/>
          </a:prstGeom>
        </p:spPr>
        <p:txBody>
          <a:bodyPr wrap="square">
            <a:spAutoFit/>
          </a:bodyPr>
          <a:lstStyle/>
          <a:p>
            <a:pPr algn="ctr"/>
            <a:r>
              <a:rPr lang="ru-RU" sz="2400" b="1" i="1" dirty="0" smtClean="0">
                <a:solidFill>
                  <a:schemeClr val="bg1"/>
                </a:solidFill>
              </a:rPr>
              <a:t>«Сельцо Рождествено, Песье </a:t>
            </a:r>
            <a:r>
              <a:rPr lang="ru-RU" sz="2400" b="1" i="1" dirty="0" err="1" smtClean="0">
                <a:solidFill>
                  <a:schemeClr val="bg1"/>
                </a:solidFill>
              </a:rPr>
              <a:t>тож</a:t>
            </a:r>
            <a:r>
              <a:rPr lang="ru-RU" sz="2400" b="1" i="1" dirty="0" smtClean="0">
                <a:solidFill>
                  <a:schemeClr val="bg1"/>
                </a:solidFill>
              </a:rPr>
              <a:t>…»</a:t>
            </a:r>
            <a:endParaRPr lang="ru-RU" sz="2400" b="1" i="1" dirty="0">
              <a:solidFill>
                <a:schemeClr val="bg1"/>
              </a:solidFill>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0192" y="764501"/>
            <a:ext cx="2263583" cy="2846455"/>
          </a:xfrm>
          <a:prstGeom prst="rect">
            <a:avLst/>
          </a:prstGeom>
        </p:spPr>
        <p:style>
          <a:lnRef idx="0">
            <a:schemeClr val="accent1"/>
          </a:lnRef>
          <a:fillRef idx="3">
            <a:schemeClr val="accent1"/>
          </a:fillRef>
          <a:effectRef idx="3">
            <a:schemeClr val="accent1"/>
          </a:effectRef>
          <a:fontRef idx="minor">
            <a:schemeClr val="lt1"/>
          </a:fontRef>
        </p:style>
      </p:pic>
      <p:sp>
        <p:nvSpPr>
          <p:cNvPr id="4" name="Прямоугольник 3"/>
          <p:cNvSpPr/>
          <p:nvPr/>
        </p:nvSpPr>
        <p:spPr>
          <a:xfrm>
            <a:off x="6300192" y="3745477"/>
            <a:ext cx="2450399" cy="1015663"/>
          </a:xfrm>
          <a:prstGeom prst="rect">
            <a:avLst/>
          </a:prstGeom>
        </p:spPr>
        <p:txBody>
          <a:bodyPr wrap="square">
            <a:spAutoFit/>
          </a:bodyPr>
          <a:lstStyle/>
          <a:p>
            <a:r>
              <a:rPr lang="ru-RU" sz="1200" b="1" dirty="0" smtClean="0">
                <a:solidFill>
                  <a:schemeClr val="bg1"/>
                </a:solidFill>
                <a:ea typeface="Times New Roman" panose="02020603050405020304" pitchFamily="18" charset="0"/>
                <a:cs typeface="Times New Roman" panose="02020603050405020304" pitchFamily="18" charset="0"/>
              </a:rPr>
              <a:t>А. Л. Ордин-Нащокин (1605-1680)- д</a:t>
            </a:r>
            <a:r>
              <a:rPr lang="ru-RU" sz="1200" b="1" dirty="0" smtClean="0">
                <a:solidFill>
                  <a:schemeClr val="bg1"/>
                </a:solidFill>
              </a:rPr>
              <a:t>ипломат </a:t>
            </a:r>
            <a:r>
              <a:rPr lang="ru-RU" sz="1200" b="1" dirty="0">
                <a:solidFill>
                  <a:schemeClr val="bg1"/>
                </a:solidFill>
              </a:rPr>
              <a:t>и политик в царствование Алексея Михайловича, боярин, глава Посольского </a:t>
            </a:r>
            <a:r>
              <a:rPr lang="ru-RU" sz="1200" b="1" dirty="0" smtClean="0">
                <a:solidFill>
                  <a:schemeClr val="bg1"/>
                </a:solidFill>
              </a:rPr>
              <a:t>приказа</a:t>
            </a:r>
            <a:endParaRPr lang="ru-RU" sz="1000" b="1" dirty="0">
              <a:solidFill>
                <a:schemeClr val="bg1"/>
              </a:solidFill>
              <a:cs typeface="Times New Roman" panose="02020603050405020304" pitchFamily="18" charset="0"/>
            </a:endParaRPr>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3861048"/>
            <a:ext cx="1898526" cy="2822133"/>
          </a:xfrm>
          <a:prstGeom prst="rect">
            <a:avLst/>
          </a:prstGeom>
        </p:spPr>
        <p:style>
          <a:lnRef idx="0">
            <a:schemeClr val="accent1"/>
          </a:lnRef>
          <a:fillRef idx="3">
            <a:schemeClr val="accent1"/>
          </a:fillRef>
          <a:effectRef idx="3">
            <a:schemeClr val="accent1"/>
          </a:effectRef>
          <a:fontRef idx="minor">
            <a:schemeClr val="lt1"/>
          </a:fontRef>
        </p:style>
      </p:pic>
      <p:sp>
        <p:nvSpPr>
          <p:cNvPr id="6" name="Прямоугольник 5"/>
          <p:cNvSpPr/>
          <p:nvPr/>
        </p:nvSpPr>
        <p:spPr>
          <a:xfrm>
            <a:off x="2094468" y="5821407"/>
            <a:ext cx="1413842" cy="861774"/>
          </a:xfrm>
          <a:prstGeom prst="rect">
            <a:avLst/>
          </a:prstGeom>
        </p:spPr>
        <p:txBody>
          <a:bodyPr wrap="square">
            <a:spAutoFit/>
          </a:bodyPr>
          <a:lstStyle/>
          <a:p>
            <a:r>
              <a:rPr lang="ru-RU" sz="1000" b="1" dirty="0">
                <a:solidFill>
                  <a:schemeClr val="bg1"/>
                </a:solidFill>
              </a:rPr>
              <a:t>А. Л. Ордин-Нащокин на Памятнике «1000-летие России» в Великом Новгороде</a:t>
            </a:r>
          </a:p>
        </p:txBody>
      </p:sp>
      <p:sp>
        <p:nvSpPr>
          <p:cNvPr id="7" name="Прямоугольник 6"/>
          <p:cNvSpPr/>
          <p:nvPr/>
        </p:nvSpPr>
        <p:spPr>
          <a:xfrm>
            <a:off x="3524740" y="5364577"/>
            <a:ext cx="5357493" cy="1384995"/>
          </a:xfrm>
          <a:prstGeom prst="rect">
            <a:avLst/>
          </a:prstGeom>
        </p:spPr>
        <p:txBody>
          <a:bodyPr wrap="square">
            <a:spAutoFit/>
          </a:bodyPr>
          <a:lstStyle/>
          <a:p>
            <a:r>
              <a:rPr lang="ru-RU" sz="1200" b="1" i="1" dirty="0" smtClean="0">
                <a:solidFill>
                  <a:schemeClr val="bg1"/>
                </a:solidFill>
              </a:rPr>
              <a:t>БАНКОВСКОЕ ДЕЛО</a:t>
            </a:r>
          </a:p>
          <a:p>
            <a:r>
              <a:rPr lang="ru-RU" sz="1200" b="1" i="1" dirty="0" smtClean="0">
                <a:solidFill>
                  <a:schemeClr val="bg1"/>
                </a:solidFill>
              </a:rPr>
              <a:t>В </a:t>
            </a:r>
            <a:r>
              <a:rPr lang="ru-RU" sz="1200" b="1" i="1" dirty="0">
                <a:solidFill>
                  <a:schemeClr val="bg1"/>
                </a:solidFill>
              </a:rPr>
              <a:t>1655 </a:t>
            </a:r>
            <a:r>
              <a:rPr lang="ru-RU" sz="1200" b="1" i="1" dirty="0" smtClean="0">
                <a:solidFill>
                  <a:schemeClr val="bg1"/>
                </a:solidFill>
              </a:rPr>
              <a:t>г. А.М. </a:t>
            </a:r>
            <a:r>
              <a:rPr lang="ru-RU" sz="1200" b="1" i="1" dirty="0" err="1" smtClean="0">
                <a:solidFill>
                  <a:schemeClr val="bg1"/>
                </a:solidFill>
              </a:rPr>
              <a:t>Ордин-Нащокин</a:t>
            </a:r>
            <a:r>
              <a:rPr lang="ru-RU" sz="1200" b="1" i="1" dirty="0" smtClean="0">
                <a:solidFill>
                  <a:schemeClr val="bg1"/>
                </a:solidFill>
              </a:rPr>
              <a:t> </a:t>
            </a:r>
            <a:r>
              <a:rPr lang="ru-RU" sz="1200" b="1" i="1" dirty="0">
                <a:solidFill>
                  <a:schemeClr val="bg1"/>
                </a:solidFill>
              </a:rPr>
              <a:t>стал основателем первого русского банка в Пскове, имевшего название «Земская изба». Банк существовал один год. К сожалению, эта попытка закончилась неудачно. Нащокин был отозван из Пскова, а новый воевода ликвидировал все его нововведения. Банки как особые экономические институты начали создаваться в России лишь через 100 </a:t>
            </a:r>
            <a:r>
              <a:rPr lang="ru-RU" sz="1200" b="1" i="1" dirty="0" smtClean="0">
                <a:solidFill>
                  <a:schemeClr val="bg1"/>
                </a:solidFill>
              </a:rPr>
              <a:t>лет.</a:t>
            </a:r>
            <a:endParaRPr lang="ru-RU" sz="1200" b="1" i="1" dirty="0">
              <a:solidFill>
                <a:schemeClr val="bg1"/>
              </a:solidFill>
            </a:endParaRPr>
          </a:p>
        </p:txBody>
      </p:sp>
      <p:sp>
        <p:nvSpPr>
          <p:cNvPr id="8" name="Прямоугольник 7"/>
          <p:cNvSpPr/>
          <p:nvPr/>
        </p:nvSpPr>
        <p:spPr>
          <a:xfrm>
            <a:off x="100909" y="2187728"/>
            <a:ext cx="6390456" cy="1569660"/>
          </a:xfrm>
          <a:prstGeom prst="rect">
            <a:avLst/>
          </a:prstGeom>
        </p:spPr>
        <p:txBody>
          <a:bodyPr wrap="square">
            <a:spAutoFit/>
          </a:bodyPr>
          <a:lstStyle/>
          <a:p>
            <a:r>
              <a:rPr lang="ru-RU" sz="1200" b="1" i="1" dirty="0" smtClean="0">
                <a:solidFill>
                  <a:schemeClr val="bg1"/>
                </a:solidFill>
              </a:rPr>
              <a:t>ПОПЫТКА СОЗДАНИЯ ФЛОТА</a:t>
            </a:r>
          </a:p>
          <a:p>
            <a:r>
              <a:rPr lang="ru-RU" sz="1200" b="1" i="1" dirty="0" smtClean="0">
                <a:solidFill>
                  <a:schemeClr val="bg1"/>
                </a:solidFill>
              </a:rPr>
              <a:t>В </a:t>
            </a:r>
            <a:r>
              <a:rPr lang="ru-RU" sz="1200" b="1" i="1" dirty="0">
                <a:solidFill>
                  <a:schemeClr val="bg1"/>
                </a:solidFill>
              </a:rPr>
              <a:t>1669 </a:t>
            </a:r>
            <a:r>
              <a:rPr lang="ru-RU" sz="1200" b="1" i="1" dirty="0" smtClean="0">
                <a:solidFill>
                  <a:schemeClr val="bg1"/>
                </a:solidFill>
              </a:rPr>
              <a:t>г. </a:t>
            </a:r>
            <a:r>
              <a:rPr lang="ru-RU" sz="1200" b="1" i="1" dirty="0">
                <a:solidFill>
                  <a:schemeClr val="bg1"/>
                </a:solidFill>
              </a:rPr>
              <a:t>на Оке был спущен на воду первенец русского флота корабль «Орел». Полёт у этого «Орла» оказался, правда, скоротечным, уже на следующий год он попал в руки разинцев и был сожжён. Неудачей закончилась и попытка арендовать за рубежом гавань для русского флота. Такие переговоры в 1662 году велись с Курляндией. В результате, задачу создания русского флота пришлось отложить, но чётко сформулировала этот важнейший для страны вопрос власть уже тогда. И роль в этом </a:t>
            </a:r>
            <a:r>
              <a:rPr lang="ru-RU" sz="1200" b="1" i="1" dirty="0" smtClean="0">
                <a:solidFill>
                  <a:schemeClr val="bg1"/>
                </a:solidFill>
              </a:rPr>
              <a:t>канцлера А.М. </a:t>
            </a:r>
            <a:r>
              <a:rPr lang="ru-RU" sz="1200" b="1" i="1" dirty="0" err="1">
                <a:solidFill>
                  <a:schemeClr val="bg1"/>
                </a:solidFill>
              </a:rPr>
              <a:t>Ордина-Нащокина</a:t>
            </a:r>
            <a:r>
              <a:rPr lang="ru-RU" sz="1200" b="1" i="1" dirty="0">
                <a:solidFill>
                  <a:schemeClr val="bg1"/>
                </a:solidFill>
              </a:rPr>
              <a:t> </a:t>
            </a:r>
            <a:r>
              <a:rPr lang="ru-RU" sz="1200" b="1" i="1" dirty="0" smtClean="0">
                <a:solidFill>
                  <a:schemeClr val="bg1"/>
                </a:solidFill>
              </a:rPr>
              <a:t>огромна.</a:t>
            </a:r>
            <a:endParaRPr lang="ru-RU" sz="1200" b="1" i="1" dirty="0">
              <a:solidFill>
                <a:schemeClr val="bg1"/>
              </a:solidFill>
            </a:endParaRPr>
          </a:p>
        </p:txBody>
      </p:sp>
      <p:sp>
        <p:nvSpPr>
          <p:cNvPr id="9" name="TextBox 8"/>
          <p:cNvSpPr txBox="1"/>
          <p:nvPr/>
        </p:nvSpPr>
        <p:spPr>
          <a:xfrm>
            <a:off x="100909" y="855014"/>
            <a:ext cx="6102577" cy="1169551"/>
          </a:xfrm>
          <a:prstGeom prst="rect">
            <a:avLst/>
          </a:prstGeom>
          <a:noFill/>
        </p:spPr>
        <p:txBody>
          <a:bodyPr wrap="square" rtlCol="0">
            <a:spAutoFit/>
          </a:bodyPr>
          <a:lstStyle/>
          <a:p>
            <a:r>
              <a:rPr lang="ru-RU" sz="1400" b="1" dirty="0" smtClean="0">
                <a:solidFill>
                  <a:schemeClr val="bg1"/>
                </a:solidFill>
              </a:rPr>
              <a:t>Первое письменное упоминание современного села Песье относится к  1627 г. Среди владельцев – боярин В.М. Долгорукий, думной дьяк Иван Грязев, боярин А.Л. Ордин-Нащокин, думной дьяк Аверкий Кириллов. Сын Аверкия Кириллова Яков «променял село Рождествено в Донской монастырь  архимандриту Антонию с братиею.»</a:t>
            </a:r>
            <a:endParaRPr lang="ru-RU" sz="1400" b="1" dirty="0">
              <a:solidFill>
                <a:schemeClr val="bg1"/>
              </a:solidFill>
            </a:endParaRPr>
          </a:p>
        </p:txBody>
      </p:sp>
      <p:pic>
        <p:nvPicPr>
          <p:cNvPr id="10" name="Рисунок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2883" y="3586189"/>
            <a:ext cx="1905000" cy="1685925"/>
          </a:xfrm>
          <a:prstGeom prst="rect">
            <a:avLst/>
          </a:prstGeom>
        </p:spPr>
      </p:pic>
      <p:sp>
        <p:nvSpPr>
          <p:cNvPr id="11" name="TextBox 10"/>
          <p:cNvSpPr txBox="1"/>
          <p:nvPr/>
        </p:nvSpPr>
        <p:spPr>
          <a:xfrm>
            <a:off x="4471763" y="4710805"/>
            <a:ext cx="2019602" cy="276999"/>
          </a:xfrm>
          <a:prstGeom prst="rect">
            <a:avLst/>
          </a:prstGeom>
          <a:noFill/>
        </p:spPr>
        <p:txBody>
          <a:bodyPr wrap="square" rtlCol="0">
            <a:spAutoFit/>
          </a:bodyPr>
          <a:lstStyle/>
          <a:p>
            <a:r>
              <a:rPr lang="ru-RU" sz="1200" b="1" dirty="0" smtClean="0">
                <a:solidFill>
                  <a:schemeClr val="bg1"/>
                </a:solidFill>
              </a:rPr>
              <a:t>Герб рода Нащокиных</a:t>
            </a:r>
            <a:endParaRPr lang="ru-RU" sz="1200" b="1" dirty="0">
              <a:solidFill>
                <a:schemeClr val="bg1"/>
              </a:solidFill>
            </a:endParaRPr>
          </a:p>
        </p:txBody>
      </p:sp>
      <p:sp>
        <p:nvSpPr>
          <p:cNvPr id="12" name="Номер слайда 11"/>
          <p:cNvSpPr>
            <a:spLocks noGrp="1"/>
          </p:cNvSpPr>
          <p:nvPr>
            <p:ph type="sldNum" sz="quarter" idx="12"/>
          </p:nvPr>
        </p:nvSpPr>
        <p:spPr/>
        <p:txBody>
          <a:bodyPr/>
          <a:lstStyle/>
          <a:p>
            <a:fld id="{B19B0651-EE4F-4900-A07F-96A6BFA9D0F0}" type="slidenum">
              <a:rPr lang="ru-RU" smtClean="0"/>
              <a:pPr/>
              <a:t>16</a:t>
            </a:fld>
            <a:endParaRPr lang="ru-RU"/>
          </a:p>
        </p:txBody>
      </p:sp>
    </p:spTree>
    <p:extLst>
      <p:ext uri="{BB962C8B-B14F-4D97-AF65-F5344CB8AC3E}">
        <p14:creationId xmlns:p14="http://schemas.microsoft.com/office/powerpoint/2010/main" val="35713691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684570" y="188640"/>
            <a:ext cx="2783519" cy="461665"/>
          </a:xfrm>
          <a:prstGeom prst="rect">
            <a:avLst/>
          </a:prstGeom>
        </p:spPr>
        <p:txBody>
          <a:bodyPr wrap="none">
            <a:spAutoFit/>
          </a:bodyPr>
          <a:lstStyle/>
          <a:p>
            <a:pPr algn="ctr"/>
            <a:r>
              <a:rPr lang="ru-RU" sz="2400" b="1" i="1" dirty="0" smtClean="0">
                <a:solidFill>
                  <a:schemeClr val="bg1"/>
                </a:solidFill>
              </a:rPr>
              <a:t>Сельцо </a:t>
            </a:r>
            <a:r>
              <a:rPr lang="ru-RU" sz="2400" b="1" i="1" dirty="0" err="1" smtClean="0">
                <a:solidFill>
                  <a:schemeClr val="bg1"/>
                </a:solidFill>
              </a:rPr>
              <a:t>Курилово</a:t>
            </a:r>
            <a:r>
              <a:rPr lang="ru-RU" sz="2400" b="1" i="1" dirty="0" smtClean="0">
                <a:solidFill>
                  <a:schemeClr val="bg1"/>
                </a:solidFill>
              </a:rPr>
              <a:t>…</a:t>
            </a:r>
            <a:endParaRPr lang="ru-RU" sz="2400" b="1" i="1" dirty="0">
              <a:solidFill>
                <a:schemeClr val="bg1"/>
              </a:solidFill>
            </a:endParaRPr>
          </a:p>
        </p:txBody>
      </p:sp>
      <p:sp>
        <p:nvSpPr>
          <p:cNvPr id="4" name="Прямоугольник 3"/>
          <p:cNvSpPr/>
          <p:nvPr/>
        </p:nvSpPr>
        <p:spPr>
          <a:xfrm>
            <a:off x="467544" y="836712"/>
            <a:ext cx="8280920" cy="738664"/>
          </a:xfrm>
          <a:prstGeom prst="rect">
            <a:avLst/>
          </a:prstGeom>
        </p:spPr>
        <p:txBody>
          <a:bodyPr wrap="square">
            <a:spAutoFit/>
          </a:bodyPr>
          <a:lstStyle/>
          <a:p>
            <a:r>
              <a:rPr lang="ru-RU" dirty="0"/>
              <a:t> </a:t>
            </a:r>
            <a:r>
              <a:rPr lang="ru-RU" sz="1200" b="1" i="1" dirty="0" smtClean="0">
                <a:solidFill>
                  <a:schemeClr val="bg1"/>
                </a:solidFill>
              </a:rPr>
              <a:t>«Курилова - сельцо </a:t>
            </a:r>
            <a:r>
              <a:rPr lang="ru-RU" sz="1200" b="1" i="1" dirty="0">
                <a:solidFill>
                  <a:schemeClr val="bg1"/>
                </a:solidFill>
              </a:rPr>
              <a:t>1го </a:t>
            </a:r>
            <a:r>
              <a:rPr lang="ru-RU" sz="1200" b="1" i="1" dirty="0" smtClean="0">
                <a:solidFill>
                  <a:schemeClr val="bg1"/>
                </a:solidFill>
              </a:rPr>
              <a:t>стана, Тесина </a:t>
            </a:r>
            <a:r>
              <a:rPr lang="ru-RU" sz="1200" b="1" i="1" dirty="0">
                <a:solidFill>
                  <a:schemeClr val="bg1"/>
                </a:solidFill>
              </a:rPr>
              <a:t>Ивана Андреевича дворянина, крестьян 17 душ м. и </a:t>
            </a:r>
            <a:r>
              <a:rPr lang="ru-RU" sz="1200" b="1" i="1" dirty="0" smtClean="0">
                <a:solidFill>
                  <a:schemeClr val="bg1"/>
                </a:solidFill>
              </a:rPr>
              <a:t>15 ж</a:t>
            </a:r>
            <a:r>
              <a:rPr lang="ru-RU" sz="1200" b="1" i="1" dirty="0">
                <a:solidFill>
                  <a:schemeClr val="bg1"/>
                </a:solidFill>
              </a:rPr>
              <a:t>. господский дом </a:t>
            </a:r>
            <a:r>
              <a:rPr lang="ru-RU" sz="1200" b="1" i="1" dirty="0" smtClean="0">
                <a:solidFill>
                  <a:schemeClr val="bg1"/>
                </a:solidFill>
              </a:rPr>
              <a:t>, </a:t>
            </a:r>
            <a:r>
              <a:rPr lang="ru-RU" sz="1200" b="1" i="1" dirty="0">
                <a:solidFill>
                  <a:schemeClr val="bg1"/>
                </a:solidFill>
              </a:rPr>
              <a:t>48 вёрст от столицы,  13 от уездного города просёлком.» </a:t>
            </a:r>
            <a:r>
              <a:rPr lang="ru-RU" sz="1200" b="1" i="1" dirty="0" smtClean="0">
                <a:solidFill>
                  <a:schemeClr val="bg1"/>
                </a:solidFill>
              </a:rPr>
              <a:t> </a:t>
            </a:r>
            <a:r>
              <a:rPr lang="ru-RU" sz="1200" b="1" i="1" dirty="0">
                <a:solidFill>
                  <a:schemeClr val="bg1"/>
                </a:solidFill>
              </a:rPr>
              <a:t> </a:t>
            </a:r>
            <a:endParaRPr lang="ru-RU" sz="1200" b="1" i="1" dirty="0" smtClean="0">
              <a:solidFill>
                <a:schemeClr val="bg1"/>
              </a:solidFill>
            </a:endParaRPr>
          </a:p>
          <a:p>
            <a:r>
              <a:rPr lang="ru-RU" sz="1200" b="1" i="1" dirty="0" smtClean="0">
                <a:solidFill>
                  <a:schemeClr val="bg1"/>
                </a:solidFill>
              </a:rPr>
              <a:t>		                                   - из Указателя Селений и жителей Уездов Московской губернии 1852 г. </a:t>
            </a:r>
            <a:endParaRPr lang="ru-RU" sz="1200" b="1" i="1" dirty="0">
              <a:solidFill>
                <a:schemeClr val="bg1"/>
              </a:solidFill>
            </a:endParaRPr>
          </a:p>
        </p:txBody>
      </p:sp>
      <p:sp>
        <p:nvSpPr>
          <p:cNvPr id="5" name="Прямоугольник 4"/>
          <p:cNvSpPr/>
          <p:nvPr/>
        </p:nvSpPr>
        <p:spPr>
          <a:xfrm>
            <a:off x="179512" y="1645349"/>
            <a:ext cx="3744416" cy="830997"/>
          </a:xfrm>
          <a:prstGeom prst="rect">
            <a:avLst/>
          </a:prstGeom>
        </p:spPr>
        <p:txBody>
          <a:bodyPr wrap="square">
            <a:spAutoFit/>
          </a:bodyPr>
          <a:lstStyle/>
          <a:p>
            <a:r>
              <a:rPr lang="ru-RU" sz="1200" b="1" i="1" dirty="0" smtClean="0">
                <a:solidFill>
                  <a:schemeClr val="bg1"/>
                </a:solidFill>
              </a:rPr>
              <a:t>     Стараниями помещицы Анны Васильевны </a:t>
            </a:r>
            <a:r>
              <a:rPr lang="ru-RU" sz="1200" b="1" i="1" dirty="0" err="1" smtClean="0">
                <a:solidFill>
                  <a:schemeClr val="bg1"/>
                </a:solidFill>
              </a:rPr>
              <a:t>Воиновой</a:t>
            </a:r>
            <a:r>
              <a:rPr lang="ru-RU" sz="1200" b="1" i="1" dirty="0" smtClean="0">
                <a:solidFill>
                  <a:schemeClr val="bg1"/>
                </a:solidFill>
              </a:rPr>
              <a:t>, имя которой носит улица в посёлке </a:t>
            </a:r>
            <a:r>
              <a:rPr lang="ru-RU" sz="1200" b="1" i="1" dirty="0" err="1" smtClean="0">
                <a:solidFill>
                  <a:schemeClr val="bg1"/>
                </a:solidFill>
              </a:rPr>
              <a:t>Курилово</a:t>
            </a:r>
            <a:r>
              <a:rPr lang="ru-RU" sz="1200" b="1" i="1" dirty="0" smtClean="0">
                <a:solidFill>
                  <a:schemeClr val="bg1"/>
                </a:solidFill>
              </a:rPr>
              <a:t>,  в начале 20 в. создаётся церковно-приходская община и приют для девочек – сирот.</a:t>
            </a:r>
            <a:endParaRPr lang="ru-RU" sz="1200" b="1" i="1" dirty="0">
              <a:solidFill>
                <a:schemeClr val="bg1"/>
              </a:solidFill>
            </a:endParaRPr>
          </a:p>
        </p:txBody>
      </p:sp>
      <p:sp>
        <p:nvSpPr>
          <p:cNvPr id="6" name="Прямоугольник 5"/>
          <p:cNvSpPr/>
          <p:nvPr/>
        </p:nvSpPr>
        <p:spPr>
          <a:xfrm>
            <a:off x="3707904" y="1772816"/>
            <a:ext cx="5292080" cy="3231654"/>
          </a:xfrm>
          <a:prstGeom prst="rect">
            <a:avLst/>
          </a:prstGeom>
        </p:spPr>
        <p:txBody>
          <a:bodyPr wrap="square">
            <a:spAutoFit/>
          </a:bodyPr>
          <a:lstStyle/>
          <a:p>
            <a:r>
              <a:rPr lang="ru-RU" sz="1200" b="1" i="1" dirty="0" smtClean="0">
                <a:solidFill>
                  <a:schemeClr val="bg1"/>
                </a:solidFill>
              </a:rPr>
              <a:t>     Из </a:t>
            </a:r>
            <a:r>
              <a:rPr lang="ru-RU" sz="1200" b="1" i="1" dirty="0">
                <a:solidFill>
                  <a:schemeClr val="bg1"/>
                </a:solidFill>
              </a:rPr>
              <a:t>воспоминаний </a:t>
            </a:r>
            <a:r>
              <a:rPr lang="ru-RU" sz="1200" b="1" i="1" dirty="0" smtClean="0">
                <a:solidFill>
                  <a:schemeClr val="bg1"/>
                </a:solidFill>
              </a:rPr>
              <a:t>жителей: «В </a:t>
            </a:r>
            <a:r>
              <a:rPr lang="ru-RU" sz="1200" b="1" i="1" dirty="0">
                <a:solidFill>
                  <a:schemeClr val="bg1"/>
                </a:solidFill>
              </a:rPr>
              <a:t>30- ые годы 20 века в Курилове начинает действовать МТС – </a:t>
            </a:r>
            <a:r>
              <a:rPr lang="ru-RU" sz="1200" b="1" i="1" dirty="0" smtClean="0">
                <a:solidFill>
                  <a:schemeClr val="bg1"/>
                </a:solidFill>
              </a:rPr>
              <a:t>Моторно-тракторная станция. Тракторов </a:t>
            </a:r>
            <a:r>
              <a:rPr lang="ru-RU" sz="1200" b="1" i="1" dirty="0">
                <a:solidFill>
                  <a:schemeClr val="bg1"/>
                </a:solidFill>
              </a:rPr>
              <a:t>было около 50-ти, на каждом тракторе по 2 человека работали бригадами по всему Подольскому району. </a:t>
            </a:r>
          </a:p>
          <a:p>
            <a:r>
              <a:rPr lang="ru-RU" sz="1200" b="1" i="1" dirty="0" smtClean="0">
                <a:solidFill>
                  <a:schemeClr val="bg1"/>
                </a:solidFill>
              </a:rPr>
              <a:t>     С </a:t>
            </a:r>
            <a:r>
              <a:rPr lang="ru-RU" sz="1200" b="1" i="1" dirty="0">
                <a:solidFill>
                  <a:schemeClr val="bg1"/>
                </a:solidFill>
              </a:rPr>
              <a:t>появлением МТС населения становится больше, после войны строятся бараки и индивидуальные дома. </a:t>
            </a:r>
            <a:r>
              <a:rPr lang="ru-RU" sz="1200" b="1" i="1" dirty="0" smtClean="0">
                <a:solidFill>
                  <a:schemeClr val="bg1"/>
                </a:solidFill>
              </a:rPr>
              <a:t>В </a:t>
            </a:r>
            <a:r>
              <a:rPr lang="ru-RU" sz="1200" b="1" i="1" dirty="0">
                <a:solidFill>
                  <a:schemeClr val="bg1"/>
                </a:solidFill>
              </a:rPr>
              <a:t>войну начальником МТС был Фатеев Григорий </a:t>
            </a:r>
            <a:r>
              <a:rPr lang="ru-RU" sz="1200" b="1" i="1" dirty="0" smtClean="0">
                <a:solidFill>
                  <a:schemeClr val="bg1"/>
                </a:solidFill>
              </a:rPr>
              <a:t>Семенович, в здании МТС располагался ротный командный пункт. Здание </a:t>
            </a:r>
            <a:r>
              <a:rPr lang="ru-RU" sz="1200" b="1" i="1" dirty="0">
                <a:solidFill>
                  <a:schemeClr val="bg1"/>
                </a:solidFill>
              </a:rPr>
              <a:t>МТС было деревянное и находилось на противоположной стороне дороги -  напротив нынешнего </a:t>
            </a:r>
            <a:r>
              <a:rPr lang="ru-RU" sz="1200" b="1" i="1" dirty="0" smtClean="0">
                <a:solidFill>
                  <a:schemeClr val="bg1"/>
                </a:solidFill>
              </a:rPr>
              <a:t>КАРЗа (Куриловский авторемонтный завод).»</a:t>
            </a:r>
            <a:r>
              <a:rPr lang="ru-RU" sz="1200" dirty="0"/>
              <a:t> </a:t>
            </a:r>
            <a:endParaRPr lang="ru-RU" sz="1200" dirty="0" smtClean="0"/>
          </a:p>
          <a:p>
            <a:r>
              <a:rPr lang="ru-RU" sz="1200" b="1" i="1" dirty="0" smtClean="0">
                <a:solidFill>
                  <a:schemeClr val="bg1"/>
                </a:solidFill>
              </a:rPr>
              <a:t>     КАРЗ открывается в 1966 г. </a:t>
            </a:r>
            <a:r>
              <a:rPr lang="ru-RU" sz="1200" b="1" i="1" dirty="0">
                <a:solidFill>
                  <a:schemeClr val="bg1"/>
                </a:solidFill>
              </a:rPr>
              <a:t>С этого времени и начинает активно расти население. </a:t>
            </a:r>
            <a:r>
              <a:rPr lang="ru-RU" sz="1200" b="1" i="1" dirty="0" smtClean="0">
                <a:solidFill>
                  <a:schemeClr val="bg1"/>
                </a:solidFill>
              </a:rPr>
              <a:t>Развёртывается </a:t>
            </a:r>
            <a:r>
              <a:rPr lang="ru-RU" sz="1200" b="1" i="1" dirty="0">
                <a:solidFill>
                  <a:schemeClr val="bg1"/>
                </a:solidFill>
              </a:rPr>
              <a:t>индивидуальное </a:t>
            </a:r>
            <a:r>
              <a:rPr lang="ru-RU" sz="1200" b="1" i="1" dirty="0" smtClean="0">
                <a:solidFill>
                  <a:schemeClr val="bg1"/>
                </a:solidFill>
              </a:rPr>
              <a:t>строительство</a:t>
            </a:r>
            <a:r>
              <a:rPr lang="ru-RU" sz="1200" b="1" i="1" dirty="0">
                <a:solidFill>
                  <a:schemeClr val="bg1"/>
                </a:solidFill>
              </a:rPr>
              <a:t>,  многие жители построили себе дома, используя брёвна разобранной  МТС</a:t>
            </a:r>
            <a:r>
              <a:rPr lang="ru-RU" sz="1200" b="1" i="1" dirty="0" smtClean="0">
                <a:solidFill>
                  <a:schemeClr val="bg1"/>
                </a:solidFill>
              </a:rPr>
              <a:t>.</a:t>
            </a:r>
            <a:r>
              <a:rPr lang="ru-RU" sz="1200" b="1" i="1" dirty="0">
                <a:solidFill>
                  <a:schemeClr val="bg1"/>
                </a:solidFill>
              </a:rPr>
              <a:t> Пятиэтажки начинают строить с 1970 года, в те же годы строится медпункт, спорткомплекс, вместо деревянного магазина  строится  кирпичный. Посёлок растёт и развивается на глазах. Открывается детский сад</a:t>
            </a:r>
            <a:r>
              <a:rPr lang="ru-RU" sz="1200" b="1" i="1" dirty="0" smtClean="0">
                <a:solidFill>
                  <a:schemeClr val="bg1"/>
                </a:solidFill>
              </a:rPr>
              <a:t>.</a:t>
            </a:r>
            <a:endParaRPr lang="ru-RU" sz="1200" b="1" i="1" dirty="0">
              <a:solidFill>
                <a:schemeClr val="bg1"/>
              </a:solidFill>
            </a:endParaRPr>
          </a:p>
        </p:txBody>
      </p:sp>
      <p:sp>
        <p:nvSpPr>
          <p:cNvPr id="9" name="Rectangle 2"/>
          <p:cNvSpPr>
            <a:spLocks noChangeArrowheads="1"/>
          </p:cNvSpPr>
          <p:nvPr/>
        </p:nvSpPr>
        <p:spPr bwMode="auto">
          <a:xfrm flipV="1">
            <a:off x="2192787" y="737538"/>
            <a:ext cx="5058908" cy="45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pic>
        <p:nvPicPr>
          <p:cNvPr id="1025" name="Picture 1" descr="сканирование0005"/>
          <p:cNvPicPr>
            <a:picLocks noChangeAspect="1" noChangeArrowheads="1"/>
          </p:cNvPicPr>
          <p:nvPr/>
        </p:nvPicPr>
        <p:blipFill>
          <a:blip r:embed="rId2" cstate="print">
            <a:lum bright="-6000" contrast="18000"/>
            <a:extLst>
              <a:ext uri="{28A0092B-C50C-407E-A947-70E740481C1C}">
                <a14:useLocalDpi xmlns:a14="http://schemas.microsoft.com/office/drawing/2010/main" val="0"/>
              </a:ext>
            </a:extLst>
          </a:blip>
          <a:srcRect l="4294" t="28592" r="47227"/>
          <a:stretch>
            <a:fillRect/>
          </a:stretch>
        </p:blipFill>
        <p:spPr bwMode="auto">
          <a:xfrm>
            <a:off x="586518" y="2513801"/>
            <a:ext cx="2626964" cy="2051680"/>
          </a:xfrm>
          <a:prstGeom prst="rect">
            <a:avLst/>
          </a:prstGeom>
        </p:spPr>
        <p:style>
          <a:lnRef idx="0">
            <a:schemeClr val="dk1"/>
          </a:lnRef>
          <a:fillRef idx="3">
            <a:schemeClr val="dk1"/>
          </a:fillRef>
          <a:effectRef idx="3">
            <a:schemeClr val="dk1"/>
          </a:effectRef>
          <a:fontRef idx="minor">
            <a:schemeClr val="lt1"/>
          </a:fontRef>
        </p:style>
      </p:pic>
      <p:sp>
        <p:nvSpPr>
          <p:cNvPr id="10" name="TextBox 9"/>
          <p:cNvSpPr txBox="1"/>
          <p:nvPr/>
        </p:nvSpPr>
        <p:spPr>
          <a:xfrm>
            <a:off x="1423801" y="4602937"/>
            <a:ext cx="973435" cy="246221"/>
          </a:xfrm>
          <a:prstGeom prst="rect">
            <a:avLst/>
          </a:prstGeom>
          <a:noFill/>
        </p:spPr>
        <p:txBody>
          <a:bodyPr wrap="square" rtlCol="0">
            <a:spAutoFit/>
          </a:bodyPr>
          <a:lstStyle/>
          <a:p>
            <a:r>
              <a:rPr lang="ru-RU" sz="1000" b="1" i="1" dirty="0" smtClean="0">
                <a:solidFill>
                  <a:schemeClr val="bg1"/>
                </a:solidFill>
              </a:rPr>
              <a:t>КАРЗ 1966 г.</a:t>
            </a:r>
            <a:endParaRPr lang="ru-RU" sz="1000" b="1" i="1" dirty="0">
              <a:solidFill>
                <a:schemeClr val="bg1"/>
              </a:solidFill>
            </a:endParaRPr>
          </a:p>
        </p:txBody>
      </p:sp>
      <p:pic>
        <p:nvPicPr>
          <p:cNvPr id="1027" name="Picture 3" descr="DSC06778"/>
          <p:cNvPicPr>
            <a:picLocks noChangeAspect="1" noChangeArrowheads="1"/>
          </p:cNvPicPr>
          <p:nvPr/>
        </p:nvPicPr>
        <p:blipFill>
          <a:blip r:embed="rId3" cstate="print">
            <a:extLst>
              <a:ext uri="{28A0092B-C50C-407E-A947-70E740481C1C}">
                <a14:useLocalDpi xmlns:a14="http://schemas.microsoft.com/office/drawing/2010/main" val="0"/>
              </a:ext>
            </a:extLst>
          </a:blip>
          <a:srcRect t="26575" b="20670"/>
          <a:stretch>
            <a:fillRect/>
          </a:stretch>
        </p:blipFill>
        <p:spPr bwMode="auto">
          <a:xfrm>
            <a:off x="92097" y="4983182"/>
            <a:ext cx="3615807" cy="1427448"/>
          </a:xfrm>
          <a:prstGeom prst="rect">
            <a:avLst/>
          </a:prstGeom>
          <a:ln/>
        </p:spPr>
        <p:style>
          <a:lnRef idx="0">
            <a:schemeClr val="dk1"/>
          </a:lnRef>
          <a:fillRef idx="3">
            <a:schemeClr val="dk1"/>
          </a:fillRef>
          <a:effectRef idx="3">
            <a:schemeClr val="dk1"/>
          </a:effectRef>
          <a:fontRef idx="minor">
            <a:schemeClr val="lt1"/>
          </a:fontRef>
        </p:style>
      </p:pic>
      <p:sp>
        <p:nvSpPr>
          <p:cNvPr id="11" name="Прямоугольник 10"/>
          <p:cNvSpPr/>
          <p:nvPr/>
        </p:nvSpPr>
        <p:spPr>
          <a:xfrm>
            <a:off x="877665" y="6410630"/>
            <a:ext cx="1806905" cy="261610"/>
          </a:xfrm>
          <a:prstGeom prst="rect">
            <a:avLst/>
          </a:prstGeom>
        </p:spPr>
        <p:txBody>
          <a:bodyPr wrap="none">
            <a:spAutoFit/>
          </a:bodyPr>
          <a:lstStyle/>
          <a:p>
            <a:r>
              <a:rPr lang="ru-RU" sz="1100" b="1" i="1" dirty="0">
                <a:solidFill>
                  <a:schemeClr val="bg1"/>
                </a:solidFill>
              </a:rPr>
              <a:t>КАРЗ </a:t>
            </a:r>
            <a:r>
              <a:rPr lang="ru-RU" sz="1100" b="1" i="1" dirty="0" smtClean="0">
                <a:solidFill>
                  <a:schemeClr val="bg1"/>
                </a:solidFill>
              </a:rPr>
              <a:t>в настоящее время</a:t>
            </a:r>
            <a:endParaRPr lang="ru-RU" sz="1100" b="1" i="1" dirty="0">
              <a:solidFill>
                <a:schemeClr val="bg1"/>
              </a:solidFill>
            </a:endParaRPr>
          </a:p>
        </p:txBody>
      </p:sp>
      <p:sp>
        <p:nvSpPr>
          <p:cNvPr id="12" name="Прямоугольник 11"/>
          <p:cNvSpPr/>
          <p:nvPr/>
        </p:nvSpPr>
        <p:spPr>
          <a:xfrm>
            <a:off x="3923928" y="5131937"/>
            <a:ext cx="4824536" cy="1200329"/>
          </a:xfrm>
          <a:prstGeom prst="rect">
            <a:avLst/>
          </a:prstGeom>
        </p:spPr>
        <p:txBody>
          <a:bodyPr wrap="square">
            <a:spAutoFit/>
          </a:bodyPr>
          <a:lstStyle/>
          <a:p>
            <a:r>
              <a:rPr lang="ru-RU" sz="1200" b="1" i="1" dirty="0" smtClean="0">
                <a:solidFill>
                  <a:schemeClr val="bg1"/>
                </a:solidFill>
                <a:ea typeface="Times New Roman" panose="02020603050405020304" pitchFamily="18" charset="0"/>
              </a:rPr>
              <a:t>     Как </a:t>
            </a:r>
            <a:r>
              <a:rPr lang="ru-RU" sz="1200" b="1" i="1" dirty="0">
                <a:solidFill>
                  <a:schemeClr val="bg1"/>
                </a:solidFill>
                <a:ea typeface="Times New Roman" panose="02020603050405020304" pitchFamily="18" charset="0"/>
              </a:rPr>
              <a:t>и многие предприятия нашей страны начиная с 90-х   годов завод КАРЗ </a:t>
            </a:r>
            <a:r>
              <a:rPr lang="ru-RU" sz="1200" b="1" i="1" dirty="0" smtClean="0">
                <a:solidFill>
                  <a:schemeClr val="bg1"/>
                </a:solidFill>
                <a:ea typeface="Times New Roman" panose="02020603050405020304" pitchFamily="18" charset="0"/>
              </a:rPr>
              <a:t>начал </a:t>
            </a:r>
            <a:r>
              <a:rPr lang="ru-RU" sz="1200" b="1" i="1" dirty="0">
                <a:solidFill>
                  <a:schemeClr val="bg1"/>
                </a:solidFill>
                <a:ea typeface="Times New Roman" panose="02020603050405020304" pitchFamily="18" charset="0"/>
              </a:rPr>
              <a:t>жить по - новому. Сейчас уже нет того большого завода, </a:t>
            </a:r>
            <a:r>
              <a:rPr lang="ru-RU" sz="1200" b="1" i="1" dirty="0" smtClean="0">
                <a:solidFill>
                  <a:schemeClr val="bg1"/>
                </a:solidFill>
                <a:ea typeface="Times New Roman" panose="02020603050405020304" pitchFamily="18" charset="0"/>
              </a:rPr>
              <a:t>что был раньше, хотя некоторые  </a:t>
            </a:r>
            <a:r>
              <a:rPr lang="ru-RU" sz="1200" b="1" i="1" dirty="0">
                <a:solidFill>
                  <a:schemeClr val="bg1"/>
                </a:solidFill>
                <a:ea typeface="Times New Roman" panose="02020603050405020304" pitchFamily="18" charset="0"/>
              </a:rPr>
              <a:t>цеха действуют и в настоящее время.  На территории завода появились не менее жизненно важные </a:t>
            </a:r>
            <a:r>
              <a:rPr lang="ru-RU" sz="1200" b="1" i="1" dirty="0" smtClean="0">
                <a:solidFill>
                  <a:schemeClr val="bg1"/>
                </a:solidFill>
                <a:ea typeface="Times New Roman" panose="02020603050405020304" pitchFamily="18" charset="0"/>
              </a:rPr>
              <a:t>предприятия, например, ООО «Русский рыбный мир», ООО «</a:t>
            </a:r>
            <a:r>
              <a:rPr lang="ru-RU" sz="1200" b="1" i="1" dirty="0" err="1" smtClean="0">
                <a:solidFill>
                  <a:schemeClr val="bg1"/>
                </a:solidFill>
                <a:ea typeface="Times New Roman" panose="02020603050405020304" pitchFamily="18" charset="0"/>
              </a:rPr>
              <a:t>Аромавита</a:t>
            </a:r>
            <a:r>
              <a:rPr lang="ru-RU" sz="1200" b="1" i="1" dirty="0" smtClean="0">
                <a:solidFill>
                  <a:schemeClr val="bg1"/>
                </a:solidFill>
                <a:ea typeface="Times New Roman" panose="02020603050405020304" pitchFamily="18" charset="0"/>
              </a:rPr>
              <a:t>» и др.</a:t>
            </a:r>
            <a:endParaRPr lang="ru-RU" sz="1200" b="1" i="1" dirty="0">
              <a:solidFill>
                <a:schemeClr val="bg1"/>
              </a:solidFill>
            </a:endParaRPr>
          </a:p>
        </p:txBody>
      </p:sp>
      <p:sp>
        <p:nvSpPr>
          <p:cNvPr id="3" name="Номер слайда 2"/>
          <p:cNvSpPr>
            <a:spLocks noGrp="1"/>
          </p:cNvSpPr>
          <p:nvPr>
            <p:ph type="sldNum" sz="quarter" idx="12"/>
          </p:nvPr>
        </p:nvSpPr>
        <p:spPr/>
        <p:txBody>
          <a:bodyPr/>
          <a:lstStyle/>
          <a:p>
            <a:fld id="{B19B0651-EE4F-4900-A07F-96A6BFA9D0F0}" type="slidenum">
              <a:rPr lang="ru-RU" smtClean="0"/>
              <a:pPr/>
              <a:t>17</a:t>
            </a:fld>
            <a:endParaRPr lang="ru-RU"/>
          </a:p>
        </p:txBody>
      </p:sp>
    </p:spTree>
    <p:extLst>
      <p:ext uri="{BB962C8B-B14F-4D97-AF65-F5344CB8AC3E}">
        <p14:creationId xmlns:p14="http://schemas.microsoft.com/office/powerpoint/2010/main" val="11855100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4133" y="79223"/>
            <a:ext cx="8545816" cy="954107"/>
          </a:xfrm>
          <a:prstGeom prst="rect">
            <a:avLst/>
          </a:prstGeom>
          <a:noFill/>
        </p:spPr>
        <p:txBody>
          <a:bodyPr wrap="square" rtlCol="0">
            <a:spAutoFit/>
          </a:bodyPr>
          <a:lstStyle/>
          <a:p>
            <a:r>
              <a:rPr lang="ru-RU" b="1" i="1" dirty="0" smtClean="0">
                <a:solidFill>
                  <a:schemeClr val="bg1"/>
                </a:solidFill>
              </a:rPr>
              <a:t>История посёлка Курилово связана также с Подольским механическим заводом </a:t>
            </a:r>
            <a:r>
              <a:rPr lang="ru-RU" b="1" i="1" dirty="0">
                <a:solidFill>
                  <a:schemeClr val="bg1"/>
                </a:solidFill>
              </a:rPr>
              <a:t>имени М. И. </a:t>
            </a:r>
            <a:r>
              <a:rPr lang="ru-RU" b="1" i="1" dirty="0" smtClean="0">
                <a:solidFill>
                  <a:schemeClr val="bg1"/>
                </a:solidFill>
              </a:rPr>
              <a:t>Калинина (ранее –  Компания Зингер),</a:t>
            </a:r>
          </a:p>
          <a:p>
            <a:r>
              <a:rPr lang="ru-RU" sz="2000" b="1" i="1" dirty="0" smtClean="0">
                <a:solidFill>
                  <a:schemeClr val="bg1"/>
                </a:solidFill>
              </a:rPr>
              <a:t> </a:t>
            </a:r>
            <a:r>
              <a:rPr lang="ru-RU" sz="1400" b="1" dirty="0" smtClean="0">
                <a:solidFill>
                  <a:schemeClr val="bg1"/>
                </a:solidFill>
              </a:rPr>
              <a:t>подсобное хозяйство которого располагалось на территории современного посёлка. </a:t>
            </a:r>
            <a:endParaRPr lang="ru-RU" sz="1400" b="1" dirty="0">
              <a:solidFill>
                <a:schemeClr val="bg1"/>
              </a:solidFill>
            </a:endParaRPr>
          </a:p>
        </p:txBody>
      </p:sp>
      <p:sp>
        <p:nvSpPr>
          <p:cNvPr id="4" name="Прямоугольник 3"/>
          <p:cNvSpPr/>
          <p:nvPr/>
        </p:nvSpPr>
        <p:spPr>
          <a:xfrm>
            <a:off x="186577" y="1187214"/>
            <a:ext cx="4692311" cy="2677656"/>
          </a:xfrm>
          <a:prstGeom prst="rect">
            <a:avLst/>
          </a:prstGeom>
        </p:spPr>
        <p:txBody>
          <a:bodyPr wrap="square">
            <a:spAutoFit/>
          </a:bodyPr>
          <a:lstStyle/>
          <a:p>
            <a:r>
              <a:rPr lang="ru-RU" sz="1200" b="1" i="1" dirty="0" smtClean="0">
                <a:solidFill>
                  <a:schemeClr val="bg1"/>
                </a:solidFill>
                <a:latin typeface="Times New Roman" panose="02020603050405020304" pitchFamily="18" charset="0"/>
                <a:cs typeface="Times New Roman" panose="02020603050405020304" pitchFamily="18" charset="0"/>
              </a:rPr>
              <a:t>ИЗ ИСТОРИИ ЗАВОДА ЗИНГЕР:</a:t>
            </a:r>
          </a:p>
          <a:p>
            <a:endParaRPr lang="ru-RU" sz="1200" b="1" i="1" dirty="0">
              <a:solidFill>
                <a:schemeClr val="bg1"/>
              </a:solidFill>
              <a:latin typeface="Times New Roman" panose="02020603050405020304" pitchFamily="18" charset="0"/>
              <a:cs typeface="Times New Roman" panose="02020603050405020304" pitchFamily="18" charset="0"/>
            </a:endParaRPr>
          </a:p>
          <a:p>
            <a:r>
              <a:rPr lang="ru-RU" sz="1200" b="1" i="1" dirty="0" smtClean="0">
                <a:solidFill>
                  <a:schemeClr val="accent5">
                    <a:lumMod val="50000"/>
                  </a:schemeClr>
                </a:solidFill>
                <a:latin typeface="Times New Roman" panose="02020603050405020304" pitchFamily="18" charset="0"/>
                <a:cs typeface="Times New Roman" panose="02020603050405020304" pitchFamily="18" charset="0"/>
              </a:rPr>
              <a:t>В </a:t>
            </a:r>
            <a:r>
              <a:rPr lang="ru-RU" sz="1200" b="1" i="1" dirty="0">
                <a:solidFill>
                  <a:schemeClr val="accent5">
                    <a:lumMod val="50000"/>
                  </a:schemeClr>
                </a:solidFill>
                <a:latin typeface="Times New Roman" panose="02020603050405020304" pitchFamily="18" charset="0"/>
                <a:cs typeface="Times New Roman" panose="02020603050405020304" pitchFamily="18" charset="0"/>
              </a:rPr>
              <a:t>пору своего расцвета, </a:t>
            </a:r>
            <a:r>
              <a:rPr lang="ru-RU" sz="1200" b="1" i="1" dirty="0" smtClean="0">
                <a:solidFill>
                  <a:schemeClr val="accent5">
                    <a:lumMod val="50000"/>
                  </a:schemeClr>
                </a:solidFill>
                <a:latin typeface="Times New Roman" panose="02020603050405020304" pitchFamily="18" charset="0"/>
                <a:cs typeface="Times New Roman" panose="02020603050405020304" pitchFamily="18" charset="0"/>
              </a:rPr>
              <a:t>во второй половине 19-го </a:t>
            </a:r>
            <a:r>
              <a:rPr lang="ru-RU" sz="1200" b="1" i="1" dirty="0">
                <a:solidFill>
                  <a:schemeClr val="accent5">
                    <a:lumMod val="50000"/>
                  </a:schemeClr>
                </a:solidFill>
                <a:latin typeface="Times New Roman" panose="02020603050405020304" pitchFamily="18" charset="0"/>
                <a:cs typeface="Times New Roman" panose="02020603050405020304" pitchFamily="18" charset="0"/>
              </a:rPr>
              <a:t>столетия, «Мануфактурная компания Зингер» (официальное название с 1863 </a:t>
            </a:r>
            <a:r>
              <a:rPr lang="ru-RU" sz="1200" b="1" i="1" dirty="0" smtClean="0">
                <a:solidFill>
                  <a:schemeClr val="accent5">
                    <a:lumMod val="50000"/>
                  </a:schemeClr>
                </a:solidFill>
                <a:latin typeface="Times New Roman" panose="02020603050405020304" pitchFamily="18" charset="0"/>
                <a:cs typeface="Times New Roman" panose="02020603050405020304" pitchFamily="18" charset="0"/>
              </a:rPr>
              <a:t>г.) </a:t>
            </a:r>
            <a:r>
              <a:rPr lang="ru-RU" sz="1200" b="1" i="1" dirty="0">
                <a:solidFill>
                  <a:schemeClr val="accent5">
                    <a:lumMod val="50000"/>
                  </a:schemeClr>
                </a:solidFill>
                <a:latin typeface="Times New Roman" panose="02020603050405020304" pitchFamily="18" charset="0"/>
                <a:cs typeface="Times New Roman" panose="02020603050405020304" pitchFamily="18" charset="0"/>
              </a:rPr>
              <a:t>вступила на российский рынок. В 1896 </a:t>
            </a:r>
            <a:r>
              <a:rPr lang="ru-RU" sz="1200" b="1" i="1" dirty="0" smtClean="0">
                <a:solidFill>
                  <a:schemeClr val="accent5">
                    <a:lumMod val="50000"/>
                  </a:schemeClr>
                </a:solidFill>
                <a:latin typeface="Times New Roman" panose="02020603050405020304" pitchFamily="18" charset="0"/>
                <a:cs typeface="Times New Roman" panose="02020603050405020304" pitchFamily="18" charset="0"/>
              </a:rPr>
              <a:t>г. </a:t>
            </a:r>
            <a:r>
              <a:rPr lang="ru-RU" sz="1200" b="1" i="1" dirty="0">
                <a:solidFill>
                  <a:schemeClr val="accent5">
                    <a:lumMod val="50000"/>
                  </a:schemeClr>
                </a:solidFill>
                <a:latin typeface="Times New Roman" panose="02020603050405020304" pitchFamily="18" charset="0"/>
                <a:cs typeface="Times New Roman" panose="02020603050405020304" pitchFamily="18" charset="0"/>
              </a:rPr>
              <a:t>родилось русское акционерное общество «Мануфактурная компания Зингер» (с 1901 </a:t>
            </a:r>
            <a:r>
              <a:rPr lang="ru-RU" sz="1200" b="1" i="1" dirty="0" smtClean="0">
                <a:solidFill>
                  <a:schemeClr val="accent5">
                    <a:lumMod val="50000"/>
                  </a:schemeClr>
                </a:solidFill>
                <a:latin typeface="Times New Roman" panose="02020603050405020304" pitchFamily="18" charset="0"/>
                <a:cs typeface="Times New Roman" panose="02020603050405020304" pitchFamily="18" charset="0"/>
              </a:rPr>
              <a:t>г. </a:t>
            </a:r>
            <a:r>
              <a:rPr lang="ru-RU" sz="1200" b="1" i="1" dirty="0">
                <a:solidFill>
                  <a:schemeClr val="accent5">
                    <a:lumMod val="50000"/>
                  </a:schemeClr>
                </a:solidFill>
                <a:latin typeface="Times New Roman" panose="02020603050405020304" pitchFamily="18" charset="0"/>
                <a:cs typeface="Times New Roman" panose="02020603050405020304" pitchFamily="18" charset="0"/>
              </a:rPr>
              <a:t>— «Компания Зингер в России»). Однако ввоз готовых швейных машин из-за рубежа требовал немалых затрат, что приводило к удорожанию машин и, как следствие, к затруднениям в их сбыте. Поэтому решено было основать в России собственный механический завод. Выбор пал на Подольск, где летом 1900 г. общество приобрело участок земли и приступило к строительству, которое возглавил Вальтер Франк Диксон, ставший впоследствии директором предприятия</a:t>
            </a:r>
            <a:r>
              <a:rPr lang="ru-RU" sz="1200" b="1" i="1" dirty="0" smtClean="0">
                <a:solidFill>
                  <a:schemeClr val="accent5">
                    <a:lumMod val="50000"/>
                  </a:schemeClr>
                </a:solidFill>
                <a:latin typeface="Times New Roman" panose="02020603050405020304" pitchFamily="18" charset="0"/>
                <a:cs typeface="Times New Roman" panose="02020603050405020304" pitchFamily="18" charset="0"/>
              </a:rPr>
              <a:t>.</a:t>
            </a:r>
            <a:endParaRPr lang="ru-RU" sz="1200" b="1" i="1" dirty="0">
              <a:solidFill>
                <a:schemeClr val="accent5">
                  <a:lumMod val="50000"/>
                </a:schemeClr>
              </a:solidFill>
              <a:effectLst/>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577" y="4120049"/>
            <a:ext cx="2592288" cy="1943413"/>
          </a:xfrm>
          <a:prstGeom prst="rect">
            <a:avLst/>
          </a:prstGeom>
        </p:spPr>
        <p:style>
          <a:lnRef idx="0">
            <a:schemeClr val="accent1"/>
          </a:lnRef>
          <a:fillRef idx="3">
            <a:schemeClr val="accent1"/>
          </a:fillRef>
          <a:effectRef idx="3">
            <a:schemeClr val="accent1"/>
          </a:effectRef>
          <a:fontRef idx="minor">
            <a:schemeClr val="lt1"/>
          </a:fontRef>
        </p:style>
      </p:pic>
      <p:sp>
        <p:nvSpPr>
          <p:cNvPr id="7" name="TextBox 6"/>
          <p:cNvSpPr txBox="1"/>
          <p:nvPr/>
        </p:nvSpPr>
        <p:spPr>
          <a:xfrm>
            <a:off x="395536" y="6381328"/>
            <a:ext cx="2088232" cy="276999"/>
          </a:xfrm>
          <a:prstGeom prst="rect">
            <a:avLst/>
          </a:prstGeom>
          <a:noFill/>
        </p:spPr>
        <p:txBody>
          <a:bodyPr wrap="square" rtlCol="0">
            <a:spAutoFit/>
          </a:bodyPr>
          <a:lstStyle/>
          <a:p>
            <a:pPr algn="ctr"/>
            <a:r>
              <a:rPr lang="ru-RU" sz="1200" b="1" i="1" dirty="0" smtClean="0">
                <a:solidFill>
                  <a:schemeClr val="bg1"/>
                </a:solidFill>
              </a:rPr>
              <a:t>Закладка цеха 1904 г.</a:t>
            </a:r>
            <a:endParaRPr lang="ru-RU" sz="1200" b="1" i="1" dirty="0">
              <a:solidFill>
                <a:schemeClr val="bg1"/>
              </a:solidFill>
            </a:endParaRPr>
          </a:p>
        </p:txBody>
      </p:sp>
      <p:sp>
        <p:nvSpPr>
          <p:cNvPr id="8" name="Прямоугольник 7"/>
          <p:cNvSpPr/>
          <p:nvPr/>
        </p:nvSpPr>
        <p:spPr>
          <a:xfrm>
            <a:off x="5124673" y="3264706"/>
            <a:ext cx="3821798" cy="1200329"/>
          </a:xfrm>
          <a:prstGeom prst="rect">
            <a:avLst/>
          </a:prstGeom>
        </p:spPr>
        <p:txBody>
          <a:bodyPr wrap="square">
            <a:spAutoFit/>
          </a:bodyPr>
          <a:lstStyle/>
          <a:p>
            <a:r>
              <a:rPr lang="ru-RU" sz="1200" b="1" i="1" dirty="0">
                <a:solidFill>
                  <a:schemeClr val="accent5">
                    <a:lumMod val="50000"/>
                  </a:schemeClr>
                </a:solidFill>
                <a:latin typeface="Times New Roman" panose="02020603050405020304" pitchFamily="18" charset="0"/>
                <a:cs typeface="Times New Roman" panose="02020603050405020304" pitchFamily="18" charset="0"/>
              </a:rPr>
              <a:t>В 1902 </a:t>
            </a:r>
            <a:r>
              <a:rPr lang="ru-RU" sz="1200" b="1" i="1" dirty="0" smtClean="0">
                <a:solidFill>
                  <a:schemeClr val="accent5">
                    <a:lumMod val="50000"/>
                  </a:schemeClr>
                </a:solidFill>
                <a:latin typeface="Times New Roman" panose="02020603050405020304" pitchFamily="18" charset="0"/>
                <a:cs typeface="Times New Roman" panose="02020603050405020304" pitchFamily="18" charset="0"/>
              </a:rPr>
              <a:t>г. </a:t>
            </a:r>
            <a:r>
              <a:rPr lang="ru-RU" sz="1200" b="1" i="1" dirty="0">
                <a:solidFill>
                  <a:schemeClr val="accent5">
                    <a:lumMod val="50000"/>
                  </a:schemeClr>
                </a:solidFill>
                <a:latin typeface="Times New Roman" panose="02020603050405020304" pitchFamily="18" charset="0"/>
                <a:cs typeface="Times New Roman" panose="02020603050405020304" pitchFamily="18" charset="0"/>
              </a:rPr>
              <a:t>начался выпуск первой продукции - так называемых семейных (бытовых) швейных машин</a:t>
            </a:r>
            <a:r>
              <a:rPr lang="ru-RU" sz="1200" b="1" i="1" dirty="0" smtClean="0">
                <a:solidFill>
                  <a:schemeClr val="accent5">
                    <a:lumMod val="50000"/>
                  </a:schemeClr>
                </a:solidFill>
                <a:latin typeface="Times New Roman" panose="02020603050405020304" pitchFamily="18" charset="0"/>
                <a:cs typeface="Times New Roman" panose="02020603050405020304" pitchFamily="18" charset="0"/>
              </a:rPr>
              <a:t>.</a:t>
            </a:r>
          </a:p>
          <a:p>
            <a:r>
              <a:rPr lang="ru-RU" sz="1200" b="1" i="1" dirty="0">
                <a:solidFill>
                  <a:schemeClr val="accent5">
                    <a:lumMod val="50000"/>
                  </a:schemeClr>
                </a:solidFill>
              </a:rPr>
              <a:t>Благодаря отличному качеству продукции, компания «Зингер» заслужила право именоваться "Поставщиком Двора Его Императорского Величества". </a:t>
            </a:r>
            <a:endParaRPr lang="ru-RU" sz="1200" b="1" i="1" dirty="0">
              <a:solidFill>
                <a:schemeClr val="accent5">
                  <a:lumMod val="50000"/>
                </a:schemeClr>
              </a:solidFill>
              <a:latin typeface="Times New Roman" panose="02020603050405020304" pitchFamily="18" charset="0"/>
              <a:cs typeface="Times New Roman" panose="02020603050405020304" pitchFamily="18" charset="0"/>
            </a:endParaRPr>
          </a:p>
        </p:txBody>
      </p:sp>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51136" y="1253087"/>
            <a:ext cx="2363212" cy="1772409"/>
          </a:xfrm>
          <a:prstGeom prst="rect">
            <a:avLst/>
          </a:prstGeom>
        </p:spPr>
        <p:style>
          <a:lnRef idx="0">
            <a:schemeClr val="accent1"/>
          </a:lnRef>
          <a:fillRef idx="3">
            <a:schemeClr val="accent1"/>
          </a:fillRef>
          <a:effectRef idx="3">
            <a:schemeClr val="accent1"/>
          </a:effectRef>
          <a:fontRef idx="minor">
            <a:schemeClr val="lt1"/>
          </a:fontRef>
        </p:style>
      </p:pic>
      <p:sp>
        <p:nvSpPr>
          <p:cNvPr id="12" name="Прямоугольник 11"/>
          <p:cNvSpPr/>
          <p:nvPr/>
        </p:nvSpPr>
        <p:spPr>
          <a:xfrm>
            <a:off x="7518074" y="2384783"/>
            <a:ext cx="1048494" cy="553998"/>
          </a:xfrm>
          <a:prstGeom prst="rect">
            <a:avLst/>
          </a:prstGeom>
        </p:spPr>
        <p:txBody>
          <a:bodyPr wrap="square">
            <a:spAutoFit/>
          </a:bodyPr>
          <a:lstStyle/>
          <a:p>
            <a:pPr algn="ctr"/>
            <a:r>
              <a:rPr lang="ru-RU" sz="1000" b="1" i="1" dirty="0" smtClean="0">
                <a:solidFill>
                  <a:schemeClr val="bg1"/>
                </a:solidFill>
              </a:rPr>
              <a:t>Швейная машинка Зингер</a:t>
            </a:r>
            <a:endParaRPr lang="ru-RU" b="1" i="1" dirty="0">
              <a:solidFill>
                <a:schemeClr val="bg1"/>
              </a:solidFill>
            </a:endParaRPr>
          </a:p>
        </p:txBody>
      </p:sp>
      <p:pic>
        <p:nvPicPr>
          <p:cNvPr id="13" name="Рисунок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8476" y="4618290"/>
            <a:ext cx="3056012" cy="1766284"/>
          </a:xfrm>
          <a:prstGeom prst="rect">
            <a:avLst/>
          </a:prstGeom>
        </p:spPr>
        <p:style>
          <a:lnRef idx="0">
            <a:schemeClr val="dk1"/>
          </a:lnRef>
          <a:fillRef idx="3">
            <a:schemeClr val="dk1"/>
          </a:fillRef>
          <a:effectRef idx="3">
            <a:schemeClr val="dk1"/>
          </a:effectRef>
          <a:fontRef idx="minor">
            <a:schemeClr val="lt1"/>
          </a:fontRef>
        </p:style>
      </p:pic>
      <p:sp>
        <p:nvSpPr>
          <p:cNvPr id="14" name="Прямоугольник 13"/>
          <p:cNvSpPr/>
          <p:nvPr/>
        </p:nvSpPr>
        <p:spPr>
          <a:xfrm>
            <a:off x="2915816" y="4500126"/>
            <a:ext cx="2992660" cy="2123658"/>
          </a:xfrm>
          <a:prstGeom prst="rect">
            <a:avLst/>
          </a:prstGeom>
        </p:spPr>
        <p:txBody>
          <a:bodyPr wrap="square">
            <a:spAutoFit/>
          </a:bodyPr>
          <a:lstStyle/>
          <a:p>
            <a:r>
              <a:rPr lang="ru-RU" sz="1200" b="1" i="1" dirty="0">
                <a:solidFill>
                  <a:schemeClr val="accent5">
                    <a:lumMod val="50000"/>
                  </a:schemeClr>
                </a:solidFill>
                <a:latin typeface="Times New Roman" panose="02020603050405020304" pitchFamily="18" charset="0"/>
                <a:cs typeface="Times New Roman" panose="02020603050405020304" pitchFamily="18" charset="0"/>
              </a:rPr>
              <a:t>"5 октября 1928 г. в Подольск к рабочим гиганта машино­строения — механического завода приехал М. И. Калинин. Свыше 7 тысяч человек собрались в литейной послушать вы­ступление всесоюзного старосты. Просто и ясно говорил Ми­хаил Иванович о хозяйственном строительстве, о причинах трудностей социалистического строительства — трудностей роста, движения вперед.»</a:t>
            </a:r>
          </a:p>
        </p:txBody>
      </p:sp>
      <p:sp>
        <p:nvSpPr>
          <p:cNvPr id="2" name="Номер слайда 1"/>
          <p:cNvSpPr>
            <a:spLocks noGrp="1"/>
          </p:cNvSpPr>
          <p:nvPr>
            <p:ph type="sldNum" sz="quarter" idx="12"/>
          </p:nvPr>
        </p:nvSpPr>
        <p:spPr/>
        <p:txBody>
          <a:bodyPr/>
          <a:lstStyle/>
          <a:p>
            <a:fld id="{B19B0651-EE4F-4900-A07F-96A6BFA9D0F0}" type="slidenum">
              <a:rPr lang="ru-RU" smtClean="0"/>
              <a:pPr/>
              <a:t>18</a:t>
            </a:fld>
            <a:endParaRPr lang="ru-RU"/>
          </a:p>
        </p:txBody>
      </p:sp>
    </p:spTree>
    <p:extLst>
      <p:ext uri="{BB962C8B-B14F-4D97-AF65-F5344CB8AC3E}">
        <p14:creationId xmlns:p14="http://schemas.microsoft.com/office/powerpoint/2010/main" val="35020277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545527" y="260648"/>
            <a:ext cx="5397375" cy="461665"/>
          </a:xfrm>
          <a:prstGeom prst="rect">
            <a:avLst/>
          </a:prstGeom>
        </p:spPr>
        <p:txBody>
          <a:bodyPr wrap="none">
            <a:spAutoFit/>
          </a:bodyPr>
          <a:lstStyle/>
          <a:p>
            <a:pPr algn="ctr"/>
            <a:r>
              <a:rPr lang="ru-RU" b="1" i="1" dirty="0" smtClean="0">
                <a:solidFill>
                  <a:schemeClr val="bg1"/>
                </a:solidFill>
              </a:rPr>
              <a:t>«</a:t>
            </a:r>
            <a:r>
              <a:rPr lang="ru-RU" sz="2400" b="1" i="1" dirty="0" smtClean="0">
                <a:solidFill>
                  <a:schemeClr val="bg1"/>
                </a:solidFill>
              </a:rPr>
              <a:t>Ознобишино, </a:t>
            </a:r>
            <a:r>
              <a:rPr lang="ru-RU" sz="2400" b="1" i="1" dirty="0" err="1" smtClean="0">
                <a:solidFill>
                  <a:schemeClr val="bg1"/>
                </a:solidFill>
              </a:rPr>
              <a:t>Мирославское</a:t>
            </a:r>
            <a:r>
              <a:rPr lang="ru-RU" sz="2400" b="1" i="1" dirty="0" smtClean="0">
                <a:solidFill>
                  <a:schemeClr val="bg1"/>
                </a:solidFill>
              </a:rPr>
              <a:t>  </a:t>
            </a:r>
            <a:r>
              <a:rPr lang="ru-RU" sz="2400" b="1" i="1" dirty="0" err="1">
                <a:solidFill>
                  <a:schemeClr val="bg1"/>
                </a:solidFill>
              </a:rPr>
              <a:t>тож</a:t>
            </a:r>
            <a:r>
              <a:rPr lang="ru-RU" sz="2400" b="1" i="1" dirty="0">
                <a:solidFill>
                  <a:schemeClr val="bg1"/>
                </a:solidFill>
              </a:rPr>
              <a:t>…»</a:t>
            </a:r>
          </a:p>
        </p:txBody>
      </p:sp>
      <p:sp>
        <p:nvSpPr>
          <p:cNvPr id="3" name="Прямоугольник 2"/>
          <p:cNvSpPr/>
          <p:nvPr/>
        </p:nvSpPr>
        <p:spPr>
          <a:xfrm>
            <a:off x="4962682" y="5983096"/>
            <a:ext cx="3960440" cy="646331"/>
          </a:xfrm>
          <a:prstGeom prst="rect">
            <a:avLst/>
          </a:prstGeom>
        </p:spPr>
        <p:txBody>
          <a:bodyPr wrap="square">
            <a:spAutoFit/>
          </a:bodyPr>
          <a:lstStyle/>
          <a:p>
            <a:r>
              <a:rPr lang="ru-RU" sz="1200" b="1" i="1" dirty="0">
                <a:solidFill>
                  <a:schemeClr val="bg1"/>
                </a:solidFill>
              </a:rPr>
              <a:t>«К Великому Князю Олегу Иоанновичу Рязанскому выехали </a:t>
            </a:r>
            <a:r>
              <a:rPr lang="ru-RU" sz="1200" b="1" i="1" dirty="0" err="1">
                <a:solidFill>
                  <a:schemeClr val="bg1"/>
                </a:solidFill>
              </a:rPr>
              <a:t>изъ</a:t>
            </a:r>
            <a:r>
              <a:rPr lang="ru-RU" sz="1200" b="1" i="1" dirty="0">
                <a:solidFill>
                  <a:schemeClr val="bg1"/>
                </a:solidFill>
              </a:rPr>
              <a:t> Большой Орды два брата родные: большой </a:t>
            </a:r>
            <a:r>
              <a:rPr lang="ru-RU" sz="1200" b="1" i="1" dirty="0" err="1">
                <a:solidFill>
                  <a:schemeClr val="bg1"/>
                </a:solidFill>
              </a:rPr>
              <a:t>Едуганъ</a:t>
            </a:r>
            <a:r>
              <a:rPr lang="ru-RU" sz="1200" b="1" i="1" dirty="0">
                <a:solidFill>
                  <a:schemeClr val="bg1"/>
                </a:solidFill>
              </a:rPr>
              <a:t> </a:t>
            </a:r>
            <a:r>
              <a:rPr lang="ru-RU" sz="1200" b="1" i="1" dirty="0" smtClean="0">
                <a:solidFill>
                  <a:schemeClr val="bg1"/>
                </a:solidFill>
              </a:rPr>
              <a:t>сильно-</a:t>
            </a:r>
            <a:r>
              <a:rPr lang="ru-RU" sz="1200" b="1" i="1" dirty="0" err="1" smtClean="0">
                <a:solidFill>
                  <a:schemeClr val="bg1"/>
                </a:solidFill>
              </a:rPr>
              <a:t>хитр</a:t>
            </a:r>
            <a:r>
              <a:rPr lang="ru-RU" sz="1200" b="1" i="1" dirty="0" smtClean="0">
                <a:solidFill>
                  <a:schemeClr val="bg1"/>
                </a:solidFill>
              </a:rPr>
              <a:t>…»</a:t>
            </a:r>
            <a:endParaRPr lang="ru-RU" sz="1200" b="1" i="1" dirty="0">
              <a:solidFill>
                <a:schemeClr val="bg1"/>
              </a:solidFill>
            </a:endParaRP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8720" y="4187495"/>
            <a:ext cx="1743302" cy="1795601"/>
          </a:xfrm>
          <a:prstGeom prst="rect">
            <a:avLst/>
          </a:prstGeom>
        </p:spPr>
      </p:pic>
      <p:sp>
        <p:nvSpPr>
          <p:cNvPr id="6" name="TextBox 5"/>
          <p:cNvSpPr txBox="1"/>
          <p:nvPr/>
        </p:nvSpPr>
        <p:spPr>
          <a:xfrm>
            <a:off x="7897712" y="5235750"/>
            <a:ext cx="1018750" cy="400110"/>
          </a:xfrm>
          <a:prstGeom prst="rect">
            <a:avLst/>
          </a:prstGeom>
          <a:noFill/>
        </p:spPr>
        <p:txBody>
          <a:bodyPr wrap="square" rtlCol="0">
            <a:spAutoFit/>
          </a:bodyPr>
          <a:lstStyle/>
          <a:p>
            <a:r>
              <a:rPr lang="ru-RU" sz="1000" b="1" i="1" dirty="0" smtClean="0">
                <a:solidFill>
                  <a:schemeClr val="bg1"/>
                </a:solidFill>
              </a:rPr>
              <a:t>Герб рода Хитрово</a:t>
            </a:r>
            <a:endParaRPr lang="ru-RU" sz="1000" b="1" i="1" dirty="0">
              <a:solidFill>
                <a:schemeClr val="bg1"/>
              </a:solidFill>
            </a:endParaRPr>
          </a:p>
        </p:txBody>
      </p:sp>
      <p:sp>
        <p:nvSpPr>
          <p:cNvPr id="7" name="TextBox 6"/>
          <p:cNvSpPr txBox="1"/>
          <p:nvPr/>
        </p:nvSpPr>
        <p:spPr>
          <a:xfrm>
            <a:off x="205273" y="800690"/>
            <a:ext cx="8640960" cy="3108543"/>
          </a:xfrm>
          <a:prstGeom prst="rect">
            <a:avLst/>
          </a:prstGeom>
          <a:noFill/>
        </p:spPr>
        <p:txBody>
          <a:bodyPr wrap="square" rtlCol="0">
            <a:spAutoFit/>
          </a:bodyPr>
          <a:lstStyle/>
          <a:p>
            <a:r>
              <a:rPr lang="ru-RU" sz="1400" b="1" dirty="0" smtClean="0">
                <a:solidFill>
                  <a:schemeClr val="bg1"/>
                </a:solidFill>
              </a:rPr>
              <a:t>        В начале 17 в. эти земли были вотчиной братьев Михаила и Ивана Олферьевых. Село называлось «Ознобишино и </a:t>
            </a:r>
            <a:r>
              <a:rPr lang="ru-RU" sz="1400" b="1" dirty="0" err="1" smtClean="0">
                <a:solidFill>
                  <a:schemeClr val="bg1"/>
                </a:solidFill>
              </a:rPr>
              <a:t>Мировлавское</a:t>
            </a:r>
            <a:r>
              <a:rPr lang="ru-RU" sz="1400" b="1" dirty="0" smtClean="0">
                <a:solidFill>
                  <a:schemeClr val="bg1"/>
                </a:solidFill>
              </a:rPr>
              <a:t> </a:t>
            </a:r>
            <a:r>
              <a:rPr lang="ru-RU" sz="1400" b="1" dirty="0" err="1" smtClean="0">
                <a:solidFill>
                  <a:schemeClr val="bg1"/>
                </a:solidFill>
              </a:rPr>
              <a:t>тож</a:t>
            </a:r>
            <a:r>
              <a:rPr lang="ru-RU" sz="1400" b="1" dirty="0" smtClean="0">
                <a:solidFill>
                  <a:schemeClr val="bg1"/>
                </a:solidFill>
              </a:rPr>
              <a:t>», очевидно, по имени первого владельца Эду-хана, выехавшего из Золотой Орды  и принявшего крещение с именем Андрей Мирославович. Он имел прозвище Сильно-</a:t>
            </a:r>
            <a:r>
              <a:rPr lang="ru-RU" sz="1400" b="1" dirty="0" err="1" smtClean="0">
                <a:solidFill>
                  <a:schemeClr val="bg1"/>
                </a:solidFill>
              </a:rPr>
              <a:t>Хитр</a:t>
            </a:r>
            <a:r>
              <a:rPr lang="ru-RU" sz="1400" b="1" dirty="0" smtClean="0">
                <a:solidFill>
                  <a:schemeClr val="bg1"/>
                </a:solidFill>
              </a:rPr>
              <a:t>, что дало впоследствии известную дворянскую фамилию Хитрово. </a:t>
            </a:r>
          </a:p>
          <a:p>
            <a:r>
              <a:rPr lang="ru-RU" sz="1400" b="1" dirty="0" smtClean="0">
                <a:solidFill>
                  <a:schemeClr val="bg1"/>
                </a:solidFill>
              </a:rPr>
              <a:t>         В середине 17 в. разыгрывается нешуточная битва за право владения этим селом между Богданом Хитрово и вдовой Василисой Олферьевой. Одержавший победу Богдан Хитрово обратился к царю Фёдору Алексеевичу с челобитной просьбой передать ему село Ознобишино с деревнями и вотчиною. В эту вотчину входили существующие ныне село Троицкое, деревня </a:t>
            </a:r>
            <a:r>
              <a:rPr lang="ru-RU" sz="1400" b="1" dirty="0" err="1" smtClean="0">
                <a:solidFill>
                  <a:schemeClr val="bg1"/>
                </a:solidFill>
              </a:rPr>
              <a:t>Костишево</a:t>
            </a:r>
            <a:r>
              <a:rPr lang="ru-RU" sz="1400" b="1" dirty="0" smtClean="0">
                <a:solidFill>
                  <a:schemeClr val="bg1"/>
                </a:solidFill>
              </a:rPr>
              <a:t>, деревня </a:t>
            </a:r>
            <a:r>
              <a:rPr lang="ru-RU" sz="1400" b="1" dirty="0" err="1" smtClean="0">
                <a:solidFill>
                  <a:schemeClr val="bg1"/>
                </a:solidFill>
              </a:rPr>
              <a:t>Батыбина</a:t>
            </a:r>
            <a:r>
              <a:rPr lang="ru-RU" sz="1400" b="1" dirty="0" smtClean="0">
                <a:solidFill>
                  <a:schemeClr val="bg1"/>
                </a:solidFill>
              </a:rPr>
              <a:t> и упразднённая в 2012 г. деревня </a:t>
            </a:r>
            <a:r>
              <a:rPr lang="ru-RU" sz="1400" b="1" dirty="0" err="1" smtClean="0">
                <a:solidFill>
                  <a:schemeClr val="bg1"/>
                </a:solidFill>
              </a:rPr>
              <a:t>Хлыново</a:t>
            </a:r>
            <a:r>
              <a:rPr lang="ru-RU" sz="1400" b="1" dirty="0" smtClean="0">
                <a:solidFill>
                  <a:schemeClr val="bg1"/>
                </a:solidFill>
              </a:rPr>
              <a:t>. </a:t>
            </a:r>
          </a:p>
          <a:p>
            <a:r>
              <a:rPr lang="ru-RU" sz="1400" b="1" dirty="0">
                <a:solidFill>
                  <a:schemeClr val="bg1"/>
                </a:solidFill>
              </a:rPr>
              <a:t> </a:t>
            </a:r>
            <a:r>
              <a:rPr lang="ru-RU" sz="1400" b="1" dirty="0" smtClean="0">
                <a:solidFill>
                  <a:schemeClr val="bg1"/>
                </a:solidFill>
              </a:rPr>
              <a:t>       В благодарность за приобретение вотчины Богдан Хитрово в 1677 г. закладывает в селе каменный храм Живоначальной Троицы, к строительству которого были привлечены лучшие мастера и живописцы, работавшие в Московском Кремле.</a:t>
            </a:r>
          </a:p>
          <a:p>
            <a:endParaRPr lang="ru-RU" sz="1400" b="1" dirty="0">
              <a:solidFill>
                <a:schemeClr val="bg1"/>
              </a:solidFill>
            </a:endParaRPr>
          </a:p>
          <a:p>
            <a:endParaRPr lang="ru-RU" sz="1400" b="1" dirty="0">
              <a:solidFill>
                <a:schemeClr val="bg1"/>
              </a:solidFill>
            </a:endParaRPr>
          </a:p>
        </p:txBody>
      </p:sp>
      <p:sp>
        <p:nvSpPr>
          <p:cNvPr id="8" name="TextBox 7"/>
          <p:cNvSpPr txBox="1"/>
          <p:nvPr/>
        </p:nvSpPr>
        <p:spPr>
          <a:xfrm>
            <a:off x="196752" y="5301208"/>
            <a:ext cx="4375247" cy="1384995"/>
          </a:xfrm>
          <a:prstGeom prst="rect">
            <a:avLst/>
          </a:prstGeom>
          <a:noFill/>
        </p:spPr>
        <p:txBody>
          <a:bodyPr wrap="square" rtlCol="0">
            <a:spAutoFit/>
          </a:bodyPr>
          <a:lstStyle/>
          <a:p>
            <a:r>
              <a:rPr lang="ru-RU" sz="1400" b="1" i="1" dirty="0" smtClean="0">
                <a:solidFill>
                  <a:schemeClr val="bg1"/>
                </a:solidFill>
              </a:rPr>
              <a:t>В 1683 г. село закрепляется за князем Василием Васильевичем Голицыным, который владел им, пока земли села Ознобишино , деревня Троицкое, деревня </a:t>
            </a:r>
            <a:r>
              <a:rPr lang="ru-RU" sz="1400" b="1" i="1" dirty="0" err="1" smtClean="0">
                <a:solidFill>
                  <a:schemeClr val="bg1"/>
                </a:solidFill>
              </a:rPr>
              <a:t>Батыбино</a:t>
            </a:r>
            <a:r>
              <a:rPr lang="ru-RU" sz="1400" b="1" i="1" dirty="0" smtClean="0">
                <a:solidFill>
                  <a:schemeClr val="bg1"/>
                </a:solidFill>
              </a:rPr>
              <a:t>, деревня </a:t>
            </a:r>
            <a:r>
              <a:rPr lang="ru-RU" sz="1400" b="1" i="1" dirty="0" err="1" smtClean="0">
                <a:solidFill>
                  <a:schemeClr val="bg1"/>
                </a:solidFill>
              </a:rPr>
              <a:t>Костешева</a:t>
            </a:r>
            <a:r>
              <a:rPr lang="ru-RU" sz="1400" b="1" i="1" dirty="0" smtClean="0">
                <a:solidFill>
                  <a:schemeClr val="bg1"/>
                </a:solidFill>
              </a:rPr>
              <a:t>, деревня </a:t>
            </a:r>
            <a:r>
              <a:rPr lang="ru-RU" sz="1400" b="1" i="1" dirty="0" err="1" smtClean="0">
                <a:solidFill>
                  <a:schemeClr val="bg1"/>
                </a:solidFill>
              </a:rPr>
              <a:t>Русиново</a:t>
            </a:r>
            <a:r>
              <a:rPr lang="ru-RU" sz="1400" b="1" i="1" dirty="0" smtClean="0">
                <a:solidFill>
                  <a:schemeClr val="bg1"/>
                </a:solidFill>
              </a:rPr>
              <a:t>, деревня </a:t>
            </a:r>
            <a:r>
              <a:rPr lang="ru-RU" sz="1400" b="1" i="1" dirty="0" err="1" smtClean="0">
                <a:solidFill>
                  <a:schemeClr val="bg1"/>
                </a:solidFill>
              </a:rPr>
              <a:t>Хлыново</a:t>
            </a:r>
            <a:r>
              <a:rPr lang="ru-RU" sz="1400" b="1" i="1" dirty="0" smtClean="0">
                <a:solidFill>
                  <a:schemeClr val="bg1"/>
                </a:solidFill>
              </a:rPr>
              <a:t> не были возвращены в Приказ Большого дворца.</a:t>
            </a:r>
            <a:endParaRPr lang="ru-RU" sz="1400" b="1" i="1" dirty="0">
              <a:solidFill>
                <a:schemeClr val="bg1"/>
              </a:solidFill>
            </a:endParaRPr>
          </a:p>
        </p:txBody>
      </p:sp>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171" y="3532167"/>
            <a:ext cx="1544380" cy="1654417"/>
          </a:xfrm>
          <a:prstGeom prst="rect">
            <a:avLst/>
          </a:prstGeom>
        </p:spPr>
      </p:pic>
      <p:sp>
        <p:nvSpPr>
          <p:cNvPr id="10" name="Прямоугольник 9"/>
          <p:cNvSpPr/>
          <p:nvPr/>
        </p:nvSpPr>
        <p:spPr>
          <a:xfrm>
            <a:off x="1848512" y="3659001"/>
            <a:ext cx="6840760" cy="1200329"/>
          </a:xfrm>
          <a:prstGeom prst="rect">
            <a:avLst/>
          </a:prstGeom>
        </p:spPr>
        <p:txBody>
          <a:bodyPr wrap="square">
            <a:spAutoFit/>
          </a:bodyPr>
          <a:lstStyle/>
          <a:p>
            <a:r>
              <a:rPr lang="ru-RU" sz="1200" b="1" i="1" dirty="0" smtClean="0">
                <a:solidFill>
                  <a:schemeClr val="bg1"/>
                </a:solidFill>
              </a:rPr>
              <a:t>Родоначальник – Михаил Иванович Булгаков по прозвищу Голица. Происходил </a:t>
            </a:r>
            <a:r>
              <a:rPr lang="ru-RU" sz="1200" b="1" i="1" dirty="0">
                <a:solidFill>
                  <a:schemeClr val="bg1"/>
                </a:solidFill>
              </a:rPr>
              <a:t>из княжеского литовского рода Гедиминовичей. Потомок Гедимина в VIII </a:t>
            </a:r>
            <a:r>
              <a:rPr lang="ru-RU" sz="1200" b="1" i="1" dirty="0" smtClean="0">
                <a:solidFill>
                  <a:schemeClr val="bg1"/>
                </a:solidFill>
              </a:rPr>
              <a:t>поколении, второй </a:t>
            </a:r>
            <a:r>
              <a:rPr lang="ru-RU" sz="1200" b="1" i="1" dirty="0">
                <a:solidFill>
                  <a:schemeClr val="bg1"/>
                </a:solidFill>
              </a:rPr>
              <a:t>из четырёх сыновей московского боярина князя </a:t>
            </a:r>
            <a:r>
              <a:rPr lang="ru-RU" sz="1200" b="1" i="1" dirty="0" smtClean="0">
                <a:solidFill>
                  <a:schemeClr val="bg1"/>
                </a:solidFill>
              </a:rPr>
              <a:t>И. В. </a:t>
            </a:r>
            <a:r>
              <a:rPr lang="ru-RU" sz="1200" b="1" i="1" dirty="0" err="1" smtClean="0">
                <a:solidFill>
                  <a:schemeClr val="bg1"/>
                </a:solidFill>
              </a:rPr>
              <a:t>Булгака</a:t>
            </a:r>
            <a:r>
              <a:rPr lang="ru-RU" sz="1200" b="1" i="1" dirty="0" smtClean="0">
                <a:solidFill>
                  <a:schemeClr val="bg1"/>
                </a:solidFill>
              </a:rPr>
              <a:t>-Патрикеева </a:t>
            </a:r>
          </a:p>
          <a:p>
            <a:r>
              <a:rPr lang="ru-RU" sz="1200" b="1" i="1" dirty="0" smtClean="0">
                <a:solidFill>
                  <a:schemeClr val="bg1"/>
                </a:solidFill>
              </a:rPr>
              <a:t>Михаил </a:t>
            </a:r>
            <a:r>
              <a:rPr lang="ru-RU" sz="1200" b="1" i="1" dirty="0">
                <a:solidFill>
                  <a:schemeClr val="bg1"/>
                </a:solidFill>
              </a:rPr>
              <a:t>Иванович </a:t>
            </a:r>
            <a:r>
              <a:rPr lang="ru-RU" sz="1200" b="1" i="1" dirty="0" smtClean="0">
                <a:solidFill>
                  <a:schemeClr val="bg1"/>
                </a:solidFill>
              </a:rPr>
              <a:t>имел прозвище Голица. Он получил его за привычку </a:t>
            </a:r>
          </a:p>
          <a:p>
            <a:r>
              <a:rPr lang="ru-RU" sz="1200" b="1" i="1" dirty="0" smtClean="0">
                <a:solidFill>
                  <a:schemeClr val="bg1"/>
                </a:solidFill>
              </a:rPr>
              <a:t>постоянно </a:t>
            </a:r>
            <a:r>
              <a:rPr lang="ru-RU" sz="1200" b="1" i="1" dirty="0">
                <a:solidFill>
                  <a:schemeClr val="bg1"/>
                </a:solidFill>
              </a:rPr>
              <a:t>носить на левой руке </a:t>
            </a:r>
            <a:r>
              <a:rPr lang="ru-RU" sz="1200" b="1" i="1" dirty="0" smtClean="0">
                <a:solidFill>
                  <a:schemeClr val="bg1"/>
                </a:solidFill>
              </a:rPr>
              <a:t>латную перчатку, </a:t>
            </a:r>
          </a:p>
          <a:p>
            <a:r>
              <a:rPr lang="ru-RU" sz="1200" b="1" i="1" dirty="0" smtClean="0">
                <a:solidFill>
                  <a:schemeClr val="bg1"/>
                </a:solidFill>
              </a:rPr>
              <a:t>которая и называлась «голица».</a:t>
            </a:r>
            <a:endParaRPr lang="ru-RU" sz="1200" b="1" i="1" dirty="0">
              <a:solidFill>
                <a:schemeClr val="bg1"/>
              </a:solidFill>
            </a:endParaRPr>
          </a:p>
        </p:txBody>
      </p:sp>
      <p:sp>
        <p:nvSpPr>
          <p:cNvPr id="4" name="Номер слайда 3"/>
          <p:cNvSpPr>
            <a:spLocks noGrp="1"/>
          </p:cNvSpPr>
          <p:nvPr>
            <p:ph type="sldNum" sz="quarter" idx="12"/>
          </p:nvPr>
        </p:nvSpPr>
        <p:spPr/>
        <p:txBody>
          <a:bodyPr/>
          <a:lstStyle/>
          <a:p>
            <a:fld id="{B19B0651-EE4F-4900-A07F-96A6BFA9D0F0}" type="slidenum">
              <a:rPr lang="ru-RU" smtClean="0"/>
              <a:pPr/>
              <a:t>19</a:t>
            </a:fld>
            <a:endParaRPr lang="ru-RU"/>
          </a:p>
        </p:txBody>
      </p:sp>
    </p:spTree>
    <p:extLst>
      <p:ext uri="{BB962C8B-B14F-4D97-AF65-F5344CB8AC3E}">
        <p14:creationId xmlns:p14="http://schemas.microsoft.com/office/powerpoint/2010/main" val="33221074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44320"/>
            <a:ext cx="1008112" cy="1260139"/>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794" y="152737"/>
            <a:ext cx="1890059" cy="1260039"/>
          </a:xfrm>
          <a:prstGeom prst="rect">
            <a:avLst/>
          </a:prstGeom>
        </p:spPr>
      </p:pic>
      <p:sp>
        <p:nvSpPr>
          <p:cNvPr id="5" name="Прямоугольник 4"/>
          <p:cNvSpPr/>
          <p:nvPr/>
        </p:nvSpPr>
        <p:spPr>
          <a:xfrm>
            <a:off x="1619672" y="93303"/>
            <a:ext cx="5369106" cy="1600438"/>
          </a:xfrm>
          <a:prstGeom prst="rect">
            <a:avLst/>
          </a:prstGeom>
        </p:spPr>
        <p:txBody>
          <a:bodyPr wrap="square">
            <a:spAutoFit/>
          </a:bodyPr>
          <a:lstStyle/>
          <a:p>
            <a:r>
              <a:rPr lang="ru-RU" sz="2800" b="1" i="1" dirty="0" smtClean="0">
                <a:solidFill>
                  <a:schemeClr val="bg1"/>
                </a:solidFill>
              </a:rPr>
              <a:t>Поселение Щаповское</a:t>
            </a:r>
            <a:r>
              <a:rPr lang="ru-RU" sz="1400" b="1" i="1" dirty="0">
                <a:solidFill>
                  <a:schemeClr val="bg1"/>
                </a:solidFill>
              </a:rPr>
              <a:t> — поселение (муниципальное образование и административная единица) в составе Троицкого </a:t>
            </a:r>
            <a:r>
              <a:rPr lang="ru-RU" sz="1400" b="1" i="1" dirty="0" smtClean="0">
                <a:solidFill>
                  <a:schemeClr val="bg1"/>
                </a:solidFill>
              </a:rPr>
              <a:t>административного округа </a:t>
            </a:r>
            <a:r>
              <a:rPr lang="ru-RU" sz="1400" b="1" i="1" dirty="0">
                <a:solidFill>
                  <a:schemeClr val="bg1"/>
                </a:solidFill>
              </a:rPr>
              <a:t>Москвы. </a:t>
            </a:r>
            <a:r>
              <a:rPr lang="ru-RU" sz="1400" b="1" i="1" dirty="0" smtClean="0">
                <a:solidFill>
                  <a:schemeClr val="bg1"/>
                </a:solidFill>
              </a:rPr>
              <a:t>Административный </a:t>
            </a:r>
            <a:r>
              <a:rPr lang="ru-RU" sz="1400" b="1" i="1" dirty="0">
                <a:solidFill>
                  <a:schemeClr val="bg1"/>
                </a:solidFill>
              </a:rPr>
              <a:t>центр — посёлок Щапово. Вошло в состав столицы с 1 июля 2012 года в ходе реализации проекта по расширению </a:t>
            </a:r>
            <a:r>
              <a:rPr lang="ru-RU" sz="1400" b="1" i="1" dirty="0" smtClean="0">
                <a:solidFill>
                  <a:schemeClr val="bg1"/>
                </a:solidFill>
              </a:rPr>
              <a:t>города.</a:t>
            </a:r>
            <a:endParaRPr lang="ru-RU" sz="1400" b="1" i="1" dirty="0">
              <a:solidFill>
                <a:schemeClr val="bg1"/>
              </a:solidFill>
            </a:endParaRPr>
          </a:p>
        </p:txBody>
      </p:sp>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1037" y="1993772"/>
            <a:ext cx="3086057" cy="4104456"/>
          </a:xfrm>
          <a:prstGeom prst="rect">
            <a:avLst/>
          </a:prstGeom>
        </p:spPr>
      </p:pic>
      <p:graphicFrame>
        <p:nvGraphicFramePr>
          <p:cNvPr id="7" name="Таблица 6"/>
          <p:cNvGraphicFramePr>
            <a:graphicFrameLocks noGrp="1"/>
          </p:cNvGraphicFramePr>
          <p:nvPr>
            <p:extLst>
              <p:ext uri="{D42A27DB-BD31-4B8C-83A1-F6EECF244321}">
                <p14:modId xmlns:p14="http://schemas.microsoft.com/office/powerpoint/2010/main" val="2094059394"/>
              </p:ext>
            </p:extLst>
          </p:nvPr>
        </p:nvGraphicFramePr>
        <p:xfrm>
          <a:off x="137727" y="1772816"/>
          <a:ext cx="5328592" cy="4930291"/>
        </p:xfrm>
        <a:graphic>
          <a:graphicData uri="http://schemas.openxmlformats.org/drawingml/2006/table">
            <a:tbl>
              <a:tblPr/>
              <a:tblGrid>
                <a:gridCol w="2664296">
                  <a:extLst>
                    <a:ext uri="{9D8B030D-6E8A-4147-A177-3AD203B41FA5}">
                      <a16:colId xmlns:a16="http://schemas.microsoft.com/office/drawing/2014/main" xmlns="" val="3046369449"/>
                    </a:ext>
                  </a:extLst>
                </a:gridCol>
                <a:gridCol w="2664296">
                  <a:extLst>
                    <a:ext uri="{9D8B030D-6E8A-4147-A177-3AD203B41FA5}">
                      <a16:colId xmlns:a16="http://schemas.microsoft.com/office/drawing/2014/main" xmlns="" val="3495487682"/>
                    </a:ext>
                  </a:extLst>
                </a:gridCol>
              </a:tblGrid>
              <a:tr h="247056">
                <a:tc gridSpan="2">
                  <a:txBody>
                    <a:bodyPr/>
                    <a:lstStyle/>
                    <a:p>
                      <a:pPr algn="ctr"/>
                      <a:endParaRPr lang="ru-RU" sz="1400" b="1" i="1" dirty="0">
                        <a:solidFill>
                          <a:schemeClr val="bg1"/>
                        </a:solidFill>
                      </a:endParaRPr>
                    </a:p>
                  </a:txBody>
                  <a:tcPr marL="65396" marR="65396" marT="32698" marB="32698" anchor="ctr">
                    <a:lnL>
                      <a:noFill/>
                    </a:lnL>
                    <a:lnR>
                      <a:noFill/>
                    </a:lnR>
                    <a:lnT>
                      <a:noFill/>
                    </a:lnT>
                    <a:lnB>
                      <a:noFill/>
                    </a:lnB>
                    <a:solidFill>
                      <a:schemeClr val="accent2">
                        <a:lumMod val="75000"/>
                      </a:schemeClr>
                    </a:solidFill>
                  </a:tcPr>
                </a:tc>
                <a:tc hMerge="1">
                  <a:txBody>
                    <a:bodyPr/>
                    <a:lstStyle/>
                    <a:p>
                      <a:endParaRPr lang="ru-RU"/>
                    </a:p>
                  </a:txBody>
                  <a:tcPr/>
                </a:tc>
                <a:extLst>
                  <a:ext uri="{0D108BD9-81ED-4DB2-BD59-A6C34878D82A}">
                    <a16:rowId xmlns:a16="http://schemas.microsoft.com/office/drawing/2014/main" xmlns="" val="3876915197"/>
                  </a:ext>
                </a:extLst>
              </a:tr>
              <a:tr h="247056">
                <a:tc>
                  <a:txBody>
                    <a:bodyPr/>
                    <a:lstStyle/>
                    <a:p>
                      <a:pPr algn="r"/>
                      <a:r>
                        <a:rPr lang="ru-RU" sz="1400" b="1" i="1" dirty="0">
                          <a:solidFill>
                            <a:schemeClr val="bg1"/>
                          </a:solidFill>
                        </a:rPr>
                        <a:t>Статус</a:t>
                      </a:r>
                    </a:p>
                  </a:txBody>
                  <a:tcPr marL="65396" marR="65396" marT="32698" marB="32698" anchor="ctr">
                    <a:lnL>
                      <a:noFill/>
                    </a:lnL>
                    <a:lnR>
                      <a:noFill/>
                    </a:lnR>
                    <a:lnT>
                      <a:noFill/>
                    </a:lnT>
                    <a:lnB>
                      <a:noFill/>
                    </a:lnB>
                    <a:solidFill>
                      <a:schemeClr val="accent2">
                        <a:lumMod val="75000"/>
                      </a:schemeClr>
                    </a:solidFill>
                  </a:tcPr>
                </a:tc>
                <a:tc>
                  <a:txBody>
                    <a:bodyPr/>
                    <a:lstStyle/>
                    <a:p>
                      <a:r>
                        <a:rPr lang="ru-RU" sz="1400" b="1" i="1" dirty="0">
                          <a:solidFill>
                            <a:schemeClr val="bg1"/>
                          </a:solidFill>
                        </a:rPr>
                        <a:t>Поселение</a:t>
                      </a:r>
                    </a:p>
                  </a:txBody>
                  <a:tcPr marL="65396" marR="65396" marT="32698" marB="32698" anchor="ctr">
                    <a:lnL>
                      <a:noFill/>
                    </a:lnL>
                    <a:lnR>
                      <a:noFill/>
                    </a:lnR>
                    <a:lnT>
                      <a:noFill/>
                    </a:lnT>
                    <a:lnB>
                      <a:noFill/>
                    </a:lnB>
                    <a:solidFill>
                      <a:schemeClr val="accent2">
                        <a:lumMod val="75000"/>
                      </a:schemeClr>
                    </a:solidFill>
                  </a:tcPr>
                </a:tc>
                <a:extLst>
                  <a:ext uri="{0D108BD9-81ED-4DB2-BD59-A6C34878D82A}">
                    <a16:rowId xmlns:a16="http://schemas.microsoft.com/office/drawing/2014/main" xmlns="" val="778223029"/>
                  </a:ext>
                </a:extLst>
              </a:tr>
              <a:tr h="247056">
                <a:tc>
                  <a:txBody>
                    <a:bodyPr/>
                    <a:lstStyle/>
                    <a:p>
                      <a:pPr algn="r"/>
                      <a:r>
                        <a:rPr lang="ru-RU" sz="1400" b="1" i="1" dirty="0">
                          <a:solidFill>
                            <a:schemeClr val="bg1"/>
                          </a:solidFill>
                        </a:rPr>
                        <a:t>Входит в состав</a:t>
                      </a:r>
                    </a:p>
                  </a:txBody>
                  <a:tcPr marL="65396" marR="65396" marT="32698" marB="32698" anchor="ctr">
                    <a:lnL>
                      <a:noFill/>
                    </a:lnL>
                    <a:lnR>
                      <a:noFill/>
                    </a:lnR>
                    <a:lnT>
                      <a:noFill/>
                    </a:lnT>
                    <a:lnB>
                      <a:noFill/>
                    </a:lnB>
                    <a:solidFill>
                      <a:schemeClr val="accent2">
                        <a:lumMod val="75000"/>
                      </a:schemeClr>
                    </a:solidFill>
                  </a:tcPr>
                </a:tc>
                <a:tc>
                  <a:txBody>
                    <a:bodyPr/>
                    <a:lstStyle/>
                    <a:p>
                      <a:r>
                        <a:rPr lang="ru-RU" sz="1400" b="1" i="1" dirty="0">
                          <a:solidFill>
                            <a:schemeClr val="bg1"/>
                          </a:solidFill>
                        </a:rPr>
                        <a:t>города Москвы</a:t>
                      </a:r>
                    </a:p>
                  </a:txBody>
                  <a:tcPr marL="65396" marR="65396" marT="32698" marB="32698" anchor="ctr">
                    <a:lnL>
                      <a:noFill/>
                    </a:lnL>
                    <a:lnR>
                      <a:noFill/>
                    </a:lnR>
                    <a:lnT>
                      <a:noFill/>
                    </a:lnT>
                    <a:lnB>
                      <a:noFill/>
                    </a:lnB>
                    <a:solidFill>
                      <a:schemeClr val="accent2">
                        <a:lumMod val="75000"/>
                      </a:schemeClr>
                    </a:solidFill>
                  </a:tcPr>
                </a:tc>
                <a:extLst>
                  <a:ext uri="{0D108BD9-81ED-4DB2-BD59-A6C34878D82A}">
                    <a16:rowId xmlns:a16="http://schemas.microsoft.com/office/drawing/2014/main" xmlns="" val="273006693"/>
                  </a:ext>
                </a:extLst>
              </a:tr>
              <a:tr h="247056">
                <a:tc>
                  <a:txBody>
                    <a:bodyPr/>
                    <a:lstStyle/>
                    <a:p>
                      <a:pPr algn="r"/>
                      <a:r>
                        <a:rPr lang="ru-RU" sz="1400" b="1" i="1" dirty="0">
                          <a:solidFill>
                            <a:schemeClr val="bg1"/>
                          </a:solidFill>
                        </a:rPr>
                        <a:t>Административный округ</a:t>
                      </a:r>
                    </a:p>
                  </a:txBody>
                  <a:tcPr marL="65396" marR="65396" marT="32698" marB="32698" anchor="ctr">
                    <a:lnL>
                      <a:noFill/>
                    </a:lnL>
                    <a:lnR>
                      <a:noFill/>
                    </a:lnR>
                    <a:lnT>
                      <a:noFill/>
                    </a:lnT>
                    <a:lnB>
                      <a:noFill/>
                    </a:lnB>
                    <a:solidFill>
                      <a:schemeClr val="accent2">
                        <a:lumMod val="75000"/>
                      </a:schemeClr>
                    </a:solidFill>
                  </a:tcPr>
                </a:tc>
                <a:tc>
                  <a:txBody>
                    <a:bodyPr/>
                    <a:lstStyle/>
                    <a:p>
                      <a:r>
                        <a:rPr lang="ru-RU" sz="1400" b="1" i="1" dirty="0">
                          <a:solidFill>
                            <a:schemeClr val="bg1"/>
                          </a:solidFill>
                        </a:rPr>
                        <a:t>Троицкий</a:t>
                      </a:r>
                    </a:p>
                  </a:txBody>
                  <a:tcPr marL="65396" marR="65396" marT="32698" marB="32698" anchor="ctr">
                    <a:lnL>
                      <a:noFill/>
                    </a:lnL>
                    <a:lnR>
                      <a:noFill/>
                    </a:lnR>
                    <a:lnT>
                      <a:noFill/>
                    </a:lnT>
                    <a:lnB>
                      <a:noFill/>
                    </a:lnB>
                    <a:solidFill>
                      <a:schemeClr val="accent2">
                        <a:lumMod val="75000"/>
                      </a:schemeClr>
                    </a:solidFill>
                  </a:tcPr>
                </a:tc>
                <a:extLst>
                  <a:ext uri="{0D108BD9-81ED-4DB2-BD59-A6C34878D82A}">
                    <a16:rowId xmlns:a16="http://schemas.microsoft.com/office/drawing/2014/main" xmlns="" val="465646859"/>
                  </a:ext>
                </a:extLst>
              </a:tr>
              <a:tr h="247056">
                <a:tc gridSpan="2">
                  <a:txBody>
                    <a:bodyPr/>
                    <a:lstStyle/>
                    <a:p>
                      <a:pPr algn="ctr"/>
                      <a:r>
                        <a:rPr lang="ru-RU" sz="1400" b="1" i="1" dirty="0">
                          <a:solidFill>
                            <a:schemeClr val="bg1"/>
                          </a:solidFill>
                        </a:rPr>
                        <a:t>Административно-территориальная единица</a:t>
                      </a:r>
                    </a:p>
                  </a:txBody>
                  <a:tcPr marL="65396" marR="65396" marT="32698" marB="32698" anchor="ctr">
                    <a:lnL>
                      <a:noFill/>
                    </a:lnL>
                    <a:lnR>
                      <a:noFill/>
                    </a:lnR>
                    <a:lnT>
                      <a:noFill/>
                    </a:lnT>
                    <a:lnB>
                      <a:noFill/>
                    </a:lnB>
                    <a:solidFill>
                      <a:schemeClr val="accent2">
                        <a:lumMod val="75000"/>
                      </a:schemeClr>
                    </a:solidFill>
                  </a:tcPr>
                </a:tc>
                <a:tc hMerge="1">
                  <a:txBody>
                    <a:bodyPr/>
                    <a:lstStyle/>
                    <a:p>
                      <a:endParaRPr lang="ru-RU"/>
                    </a:p>
                  </a:txBody>
                  <a:tcPr/>
                </a:tc>
                <a:extLst>
                  <a:ext uri="{0D108BD9-81ED-4DB2-BD59-A6C34878D82A}">
                    <a16:rowId xmlns:a16="http://schemas.microsoft.com/office/drawing/2014/main" xmlns="" val="2356410153"/>
                  </a:ext>
                </a:extLst>
              </a:tr>
              <a:tr h="247056">
                <a:tc>
                  <a:txBody>
                    <a:bodyPr/>
                    <a:lstStyle/>
                    <a:p>
                      <a:pPr algn="r"/>
                      <a:r>
                        <a:rPr lang="ru-RU" sz="1400" b="1" i="1" dirty="0">
                          <a:solidFill>
                            <a:schemeClr val="bg1"/>
                          </a:solidFill>
                        </a:rPr>
                        <a:t>Поселение</a:t>
                      </a:r>
                    </a:p>
                  </a:txBody>
                  <a:tcPr marL="65396" marR="65396" marT="32698" marB="32698" anchor="ctr">
                    <a:lnL>
                      <a:noFill/>
                    </a:lnL>
                    <a:lnR>
                      <a:noFill/>
                    </a:lnR>
                    <a:lnT>
                      <a:noFill/>
                    </a:lnT>
                    <a:lnB>
                      <a:noFill/>
                    </a:lnB>
                    <a:solidFill>
                      <a:schemeClr val="accent2">
                        <a:lumMod val="75000"/>
                      </a:schemeClr>
                    </a:solidFill>
                  </a:tcPr>
                </a:tc>
                <a:tc>
                  <a:txBody>
                    <a:bodyPr/>
                    <a:lstStyle/>
                    <a:p>
                      <a:r>
                        <a:rPr lang="ru-RU" sz="1400" b="1" i="1" dirty="0">
                          <a:solidFill>
                            <a:schemeClr val="bg1"/>
                          </a:solidFill>
                        </a:rPr>
                        <a:t>Щаповское</a:t>
                      </a:r>
                    </a:p>
                  </a:txBody>
                  <a:tcPr marL="65396" marR="65396" marT="32698" marB="32698" anchor="ctr">
                    <a:lnL>
                      <a:noFill/>
                    </a:lnL>
                    <a:lnR>
                      <a:noFill/>
                    </a:lnR>
                    <a:lnT>
                      <a:noFill/>
                    </a:lnT>
                    <a:lnB>
                      <a:noFill/>
                    </a:lnB>
                    <a:solidFill>
                      <a:schemeClr val="accent2">
                        <a:lumMod val="75000"/>
                      </a:schemeClr>
                    </a:solidFill>
                  </a:tcPr>
                </a:tc>
                <a:extLst>
                  <a:ext uri="{0D108BD9-81ED-4DB2-BD59-A6C34878D82A}">
                    <a16:rowId xmlns:a16="http://schemas.microsoft.com/office/drawing/2014/main" xmlns="" val="1206103759"/>
                  </a:ext>
                </a:extLst>
              </a:tr>
              <a:tr h="247056">
                <a:tc>
                  <a:txBody>
                    <a:bodyPr/>
                    <a:lstStyle/>
                    <a:p>
                      <a:pPr algn="r"/>
                      <a:r>
                        <a:rPr lang="ru-RU" sz="1400" b="1" i="1">
                          <a:solidFill>
                            <a:schemeClr val="bg1"/>
                          </a:solidFill>
                        </a:rPr>
                        <a:t>Дата образования</a:t>
                      </a:r>
                    </a:p>
                  </a:txBody>
                  <a:tcPr marL="65396" marR="65396" marT="32698" marB="32698" anchor="ctr">
                    <a:lnL>
                      <a:noFill/>
                    </a:lnL>
                    <a:lnR>
                      <a:noFill/>
                    </a:lnR>
                    <a:lnT>
                      <a:noFill/>
                    </a:lnT>
                    <a:lnB>
                      <a:noFill/>
                    </a:lnB>
                    <a:solidFill>
                      <a:schemeClr val="accent2">
                        <a:lumMod val="75000"/>
                      </a:schemeClr>
                    </a:solidFill>
                  </a:tcPr>
                </a:tc>
                <a:tc>
                  <a:txBody>
                    <a:bodyPr/>
                    <a:lstStyle/>
                    <a:p>
                      <a:r>
                        <a:rPr lang="ru-RU" sz="1400" b="1" i="1" dirty="0">
                          <a:solidFill>
                            <a:schemeClr val="bg1"/>
                          </a:solidFill>
                        </a:rPr>
                        <a:t>1 июля 2012 года</a:t>
                      </a:r>
                    </a:p>
                  </a:txBody>
                  <a:tcPr marL="65396" marR="65396" marT="32698" marB="32698" anchor="ctr">
                    <a:lnL>
                      <a:noFill/>
                    </a:lnL>
                    <a:lnR>
                      <a:noFill/>
                    </a:lnR>
                    <a:lnT>
                      <a:noFill/>
                    </a:lnT>
                    <a:lnB>
                      <a:noFill/>
                    </a:lnB>
                    <a:solidFill>
                      <a:schemeClr val="accent2">
                        <a:lumMod val="75000"/>
                      </a:schemeClr>
                    </a:solidFill>
                  </a:tcPr>
                </a:tc>
                <a:extLst>
                  <a:ext uri="{0D108BD9-81ED-4DB2-BD59-A6C34878D82A}">
                    <a16:rowId xmlns:a16="http://schemas.microsoft.com/office/drawing/2014/main" xmlns="" val="2239954803"/>
                  </a:ext>
                </a:extLst>
              </a:tr>
              <a:tr h="814347">
                <a:tc>
                  <a:txBody>
                    <a:bodyPr/>
                    <a:lstStyle/>
                    <a:p>
                      <a:pPr algn="r"/>
                      <a:r>
                        <a:rPr lang="ru-RU" sz="1400" b="1" i="1" dirty="0">
                          <a:solidFill>
                            <a:schemeClr val="bg1"/>
                          </a:solidFill>
                        </a:rPr>
                        <a:t>Прежний статус</a:t>
                      </a:r>
                    </a:p>
                  </a:txBody>
                  <a:tcPr marL="65396" marR="65396" marT="32698" marB="32698" anchor="ctr">
                    <a:lnL>
                      <a:noFill/>
                    </a:lnL>
                    <a:lnR>
                      <a:noFill/>
                    </a:lnR>
                    <a:lnT>
                      <a:noFill/>
                    </a:lnT>
                    <a:lnB>
                      <a:noFill/>
                    </a:lnB>
                    <a:solidFill>
                      <a:schemeClr val="accent2">
                        <a:lumMod val="75000"/>
                      </a:schemeClr>
                    </a:solidFill>
                  </a:tcPr>
                </a:tc>
                <a:tc>
                  <a:txBody>
                    <a:bodyPr/>
                    <a:lstStyle/>
                    <a:p>
                      <a:r>
                        <a:rPr lang="ru-RU" sz="1400" b="1" i="1" dirty="0">
                          <a:solidFill>
                            <a:schemeClr val="bg1"/>
                          </a:solidFill>
                        </a:rPr>
                        <a:t>Сельское поселение Щаповское</a:t>
                      </a:r>
                      <a:br>
                        <a:rPr lang="ru-RU" sz="1400" b="1" i="1" dirty="0">
                          <a:solidFill>
                            <a:schemeClr val="bg1"/>
                          </a:solidFill>
                        </a:rPr>
                      </a:br>
                      <a:r>
                        <a:rPr lang="ru-RU" sz="1400" b="1" i="1" dirty="0">
                          <a:solidFill>
                            <a:schemeClr val="bg1"/>
                          </a:solidFill>
                        </a:rPr>
                        <a:t>Подольского муниципального </a:t>
                      </a:r>
                      <a:r>
                        <a:rPr lang="ru-RU" sz="1400" b="1" i="1" dirty="0" err="1" smtClean="0">
                          <a:solidFill>
                            <a:schemeClr val="bg1"/>
                          </a:solidFill>
                        </a:rPr>
                        <a:t>районаМосковской</a:t>
                      </a:r>
                      <a:r>
                        <a:rPr lang="ru-RU" sz="1400" b="1" i="1" dirty="0" smtClean="0">
                          <a:solidFill>
                            <a:schemeClr val="bg1"/>
                          </a:solidFill>
                        </a:rPr>
                        <a:t> </a:t>
                      </a:r>
                      <a:r>
                        <a:rPr lang="ru-RU" sz="1400" b="1" i="1" dirty="0">
                          <a:solidFill>
                            <a:schemeClr val="bg1"/>
                          </a:solidFill>
                        </a:rPr>
                        <a:t>области</a:t>
                      </a:r>
                    </a:p>
                  </a:txBody>
                  <a:tcPr marL="65396" marR="65396" marT="32698" marB="32698" anchor="ctr">
                    <a:lnL>
                      <a:noFill/>
                    </a:lnL>
                    <a:lnR>
                      <a:noFill/>
                    </a:lnR>
                    <a:lnT>
                      <a:noFill/>
                    </a:lnT>
                    <a:lnB>
                      <a:noFill/>
                    </a:lnB>
                    <a:solidFill>
                      <a:schemeClr val="accent2">
                        <a:lumMod val="75000"/>
                      </a:schemeClr>
                    </a:solidFill>
                  </a:tcPr>
                </a:tc>
                <a:extLst>
                  <a:ext uri="{0D108BD9-81ED-4DB2-BD59-A6C34878D82A}">
                    <a16:rowId xmlns:a16="http://schemas.microsoft.com/office/drawing/2014/main" xmlns="" val="2975375795"/>
                  </a:ext>
                </a:extLst>
              </a:tr>
              <a:tr h="247056">
                <a:tc>
                  <a:txBody>
                    <a:bodyPr/>
                    <a:lstStyle/>
                    <a:p>
                      <a:pPr algn="r"/>
                      <a:r>
                        <a:rPr lang="ru-RU" sz="1400" b="1" i="1">
                          <a:solidFill>
                            <a:schemeClr val="bg1"/>
                          </a:solidFill>
                        </a:rPr>
                        <a:t>Глава администрации</a:t>
                      </a:r>
                    </a:p>
                  </a:txBody>
                  <a:tcPr marL="65396" marR="65396" marT="32698" marB="32698" anchor="ctr">
                    <a:lnL>
                      <a:noFill/>
                    </a:lnL>
                    <a:lnR>
                      <a:noFill/>
                    </a:lnR>
                    <a:lnT>
                      <a:noFill/>
                    </a:lnT>
                    <a:lnB>
                      <a:noFill/>
                    </a:lnB>
                    <a:solidFill>
                      <a:schemeClr val="accent2">
                        <a:lumMod val="75000"/>
                      </a:schemeClr>
                    </a:solidFill>
                  </a:tcPr>
                </a:tc>
                <a:tc>
                  <a:txBody>
                    <a:bodyPr/>
                    <a:lstStyle/>
                    <a:p>
                      <a:r>
                        <a:rPr lang="ru-RU" sz="1400" b="1" i="1" dirty="0">
                          <a:solidFill>
                            <a:schemeClr val="bg1"/>
                          </a:solidFill>
                        </a:rPr>
                        <a:t>Бондарев П. Н.</a:t>
                      </a:r>
                    </a:p>
                  </a:txBody>
                  <a:tcPr marL="65396" marR="65396" marT="32698" marB="32698" anchor="ctr">
                    <a:lnL>
                      <a:noFill/>
                    </a:lnL>
                    <a:lnR>
                      <a:noFill/>
                    </a:lnR>
                    <a:lnT>
                      <a:noFill/>
                    </a:lnT>
                    <a:lnB>
                      <a:noFill/>
                    </a:lnB>
                    <a:solidFill>
                      <a:schemeClr val="accent2">
                        <a:lumMod val="75000"/>
                      </a:schemeClr>
                    </a:solidFill>
                  </a:tcPr>
                </a:tc>
                <a:extLst>
                  <a:ext uri="{0D108BD9-81ED-4DB2-BD59-A6C34878D82A}">
                    <a16:rowId xmlns:a16="http://schemas.microsoft.com/office/drawing/2014/main" xmlns="" val="2110981470"/>
                  </a:ext>
                </a:extLst>
              </a:tr>
              <a:tr h="247056">
                <a:tc gridSpan="2">
                  <a:txBody>
                    <a:bodyPr/>
                    <a:lstStyle/>
                    <a:p>
                      <a:pPr algn="ctr"/>
                      <a:r>
                        <a:rPr lang="ru-RU" sz="1400" b="1" i="1" dirty="0">
                          <a:solidFill>
                            <a:schemeClr val="bg1"/>
                          </a:solidFill>
                        </a:rPr>
                        <a:t>Внутригородское муниципальное образование</a:t>
                      </a:r>
                    </a:p>
                  </a:txBody>
                  <a:tcPr marL="65396" marR="65396" marT="32698" marB="32698" anchor="ctr">
                    <a:lnL>
                      <a:noFill/>
                    </a:lnL>
                    <a:lnR>
                      <a:noFill/>
                    </a:lnR>
                    <a:lnT>
                      <a:noFill/>
                    </a:lnT>
                    <a:lnB>
                      <a:noFill/>
                    </a:lnB>
                    <a:solidFill>
                      <a:schemeClr val="accent2">
                        <a:lumMod val="75000"/>
                      </a:schemeClr>
                    </a:solidFill>
                  </a:tcPr>
                </a:tc>
                <a:tc hMerge="1">
                  <a:txBody>
                    <a:bodyPr/>
                    <a:lstStyle/>
                    <a:p>
                      <a:endParaRPr lang="ru-RU"/>
                    </a:p>
                  </a:txBody>
                  <a:tcPr/>
                </a:tc>
                <a:extLst>
                  <a:ext uri="{0D108BD9-81ED-4DB2-BD59-A6C34878D82A}">
                    <a16:rowId xmlns:a16="http://schemas.microsoft.com/office/drawing/2014/main" xmlns="" val="4206463580"/>
                  </a:ext>
                </a:extLst>
              </a:tr>
              <a:tr h="247056">
                <a:tc>
                  <a:txBody>
                    <a:bodyPr/>
                    <a:lstStyle/>
                    <a:p>
                      <a:pPr algn="r"/>
                      <a:r>
                        <a:rPr lang="ru-RU" sz="1400" b="1" i="1" dirty="0">
                          <a:solidFill>
                            <a:schemeClr val="bg1"/>
                          </a:solidFill>
                        </a:rPr>
                        <a:t>Поселение</a:t>
                      </a:r>
                    </a:p>
                  </a:txBody>
                  <a:tcPr marL="65396" marR="65396" marT="32698" marB="32698" anchor="ctr">
                    <a:lnL>
                      <a:noFill/>
                    </a:lnL>
                    <a:lnR>
                      <a:noFill/>
                    </a:lnR>
                    <a:lnT>
                      <a:noFill/>
                    </a:lnT>
                    <a:lnB>
                      <a:noFill/>
                    </a:lnB>
                    <a:solidFill>
                      <a:schemeClr val="accent2">
                        <a:lumMod val="75000"/>
                      </a:schemeClr>
                    </a:solidFill>
                  </a:tcPr>
                </a:tc>
                <a:tc>
                  <a:txBody>
                    <a:bodyPr/>
                    <a:lstStyle/>
                    <a:p>
                      <a:r>
                        <a:rPr lang="ru-RU" sz="1400" b="1" i="1" dirty="0">
                          <a:solidFill>
                            <a:schemeClr val="bg1"/>
                          </a:solidFill>
                        </a:rPr>
                        <a:t>Щаповское</a:t>
                      </a:r>
                    </a:p>
                  </a:txBody>
                  <a:tcPr marL="65396" marR="65396" marT="32698" marB="32698" anchor="ctr">
                    <a:lnL>
                      <a:noFill/>
                    </a:lnL>
                    <a:lnR>
                      <a:noFill/>
                    </a:lnR>
                    <a:lnT>
                      <a:noFill/>
                    </a:lnT>
                    <a:lnB>
                      <a:noFill/>
                    </a:lnB>
                    <a:solidFill>
                      <a:schemeClr val="accent2">
                        <a:lumMod val="75000"/>
                      </a:schemeClr>
                    </a:solidFill>
                  </a:tcPr>
                </a:tc>
                <a:extLst>
                  <a:ext uri="{0D108BD9-81ED-4DB2-BD59-A6C34878D82A}">
                    <a16:rowId xmlns:a16="http://schemas.microsoft.com/office/drawing/2014/main" xmlns="" val="1339708694"/>
                  </a:ext>
                </a:extLst>
              </a:tr>
              <a:tr h="247056">
                <a:tc>
                  <a:txBody>
                    <a:bodyPr/>
                    <a:lstStyle/>
                    <a:p>
                      <a:pPr algn="r"/>
                      <a:r>
                        <a:rPr lang="ru-RU" sz="1400" b="1" i="1">
                          <a:solidFill>
                            <a:schemeClr val="bg1"/>
                          </a:solidFill>
                        </a:rPr>
                        <a:t>Глава поселения</a:t>
                      </a:r>
                    </a:p>
                  </a:txBody>
                  <a:tcPr marL="65396" marR="65396" marT="32698" marB="32698" anchor="ctr">
                    <a:lnL>
                      <a:noFill/>
                    </a:lnL>
                    <a:lnR>
                      <a:noFill/>
                    </a:lnR>
                    <a:lnT>
                      <a:noFill/>
                    </a:lnT>
                    <a:lnB>
                      <a:noFill/>
                    </a:lnB>
                    <a:solidFill>
                      <a:schemeClr val="accent2">
                        <a:lumMod val="75000"/>
                      </a:schemeClr>
                    </a:solidFill>
                  </a:tcPr>
                </a:tc>
                <a:tc>
                  <a:txBody>
                    <a:bodyPr/>
                    <a:lstStyle/>
                    <a:p>
                      <a:r>
                        <a:rPr lang="ru-RU" sz="1400" b="1" i="1" dirty="0" err="1">
                          <a:solidFill>
                            <a:schemeClr val="bg1"/>
                          </a:solidFill>
                        </a:rPr>
                        <a:t>Стражникова</a:t>
                      </a:r>
                      <a:r>
                        <a:rPr lang="ru-RU" sz="1400" b="1" i="1" dirty="0">
                          <a:solidFill>
                            <a:schemeClr val="bg1"/>
                          </a:solidFill>
                        </a:rPr>
                        <a:t> Ю. И.</a:t>
                      </a:r>
                    </a:p>
                  </a:txBody>
                  <a:tcPr marL="65396" marR="65396" marT="32698" marB="32698" anchor="ctr">
                    <a:lnL>
                      <a:noFill/>
                    </a:lnL>
                    <a:lnR>
                      <a:noFill/>
                    </a:lnR>
                    <a:lnT>
                      <a:noFill/>
                    </a:lnT>
                    <a:lnB>
                      <a:noFill/>
                    </a:lnB>
                    <a:solidFill>
                      <a:schemeClr val="accent2">
                        <a:lumMod val="75000"/>
                      </a:schemeClr>
                    </a:solidFill>
                  </a:tcPr>
                </a:tc>
                <a:extLst>
                  <a:ext uri="{0D108BD9-81ED-4DB2-BD59-A6C34878D82A}">
                    <a16:rowId xmlns:a16="http://schemas.microsoft.com/office/drawing/2014/main" xmlns="" val="237442640"/>
                  </a:ext>
                </a:extLst>
              </a:tr>
              <a:tr h="247056">
                <a:tc gridSpan="2">
                  <a:txBody>
                    <a:bodyPr/>
                    <a:lstStyle/>
                    <a:p>
                      <a:pPr algn="ctr"/>
                      <a:r>
                        <a:rPr lang="ru-RU" sz="1400" b="1" i="1" dirty="0">
                          <a:solidFill>
                            <a:schemeClr val="bg1"/>
                          </a:solidFill>
                        </a:rPr>
                        <a:t>Характеристика</a:t>
                      </a:r>
                    </a:p>
                  </a:txBody>
                  <a:tcPr marL="65396" marR="65396" marT="32698" marB="32698" anchor="ctr">
                    <a:lnL>
                      <a:noFill/>
                    </a:lnL>
                    <a:lnR>
                      <a:noFill/>
                    </a:lnR>
                    <a:lnT>
                      <a:noFill/>
                    </a:lnT>
                    <a:lnB>
                      <a:noFill/>
                    </a:lnB>
                    <a:solidFill>
                      <a:schemeClr val="accent2">
                        <a:lumMod val="75000"/>
                      </a:schemeClr>
                    </a:solidFill>
                  </a:tcPr>
                </a:tc>
                <a:tc hMerge="1">
                  <a:txBody>
                    <a:bodyPr/>
                    <a:lstStyle/>
                    <a:p>
                      <a:endParaRPr lang="ru-RU"/>
                    </a:p>
                  </a:txBody>
                  <a:tcPr/>
                </a:tc>
                <a:extLst>
                  <a:ext uri="{0D108BD9-81ED-4DB2-BD59-A6C34878D82A}">
                    <a16:rowId xmlns:a16="http://schemas.microsoft.com/office/drawing/2014/main" xmlns="" val="310219898"/>
                  </a:ext>
                </a:extLst>
              </a:tr>
              <a:tr h="247056">
                <a:tc>
                  <a:txBody>
                    <a:bodyPr/>
                    <a:lstStyle/>
                    <a:p>
                      <a:pPr algn="r"/>
                      <a:r>
                        <a:rPr lang="ru-RU" sz="1400" b="1" i="1">
                          <a:solidFill>
                            <a:schemeClr val="bg1"/>
                          </a:solidFill>
                        </a:rPr>
                        <a:t>Площадь</a:t>
                      </a:r>
                    </a:p>
                  </a:txBody>
                  <a:tcPr marL="65396" marR="65396" marT="32698" marB="32698" anchor="ctr">
                    <a:lnL>
                      <a:noFill/>
                    </a:lnL>
                    <a:lnR>
                      <a:noFill/>
                    </a:lnR>
                    <a:lnT>
                      <a:noFill/>
                    </a:lnT>
                    <a:lnB>
                      <a:noFill/>
                    </a:lnB>
                    <a:solidFill>
                      <a:schemeClr val="accent2">
                        <a:lumMod val="75000"/>
                      </a:schemeClr>
                    </a:solidFill>
                  </a:tcPr>
                </a:tc>
                <a:tc>
                  <a:txBody>
                    <a:bodyPr/>
                    <a:lstStyle/>
                    <a:p>
                      <a:r>
                        <a:rPr lang="ru-RU" sz="1400" b="1" i="1" dirty="0">
                          <a:solidFill>
                            <a:schemeClr val="bg1"/>
                          </a:solidFill>
                        </a:rPr>
                        <a:t>86,88 км²</a:t>
                      </a:r>
                    </a:p>
                  </a:txBody>
                  <a:tcPr marL="65396" marR="65396" marT="32698" marB="32698" anchor="ctr">
                    <a:lnL>
                      <a:noFill/>
                    </a:lnL>
                    <a:lnR>
                      <a:noFill/>
                    </a:lnR>
                    <a:lnT>
                      <a:noFill/>
                    </a:lnT>
                    <a:lnB>
                      <a:noFill/>
                    </a:lnB>
                    <a:solidFill>
                      <a:schemeClr val="accent2">
                        <a:lumMod val="75000"/>
                      </a:schemeClr>
                    </a:solidFill>
                  </a:tcPr>
                </a:tc>
                <a:extLst>
                  <a:ext uri="{0D108BD9-81ED-4DB2-BD59-A6C34878D82A}">
                    <a16:rowId xmlns:a16="http://schemas.microsoft.com/office/drawing/2014/main" xmlns="" val="2022735004"/>
                  </a:ext>
                </a:extLst>
              </a:tr>
              <a:tr h="436153">
                <a:tc>
                  <a:txBody>
                    <a:bodyPr/>
                    <a:lstStyle/>
                    <a:p>
                      <a:pPr algn="r"/>
                      <a:r>
                        <a:rPr lang="ru-RU" sz="1400" b="1" i="1" dirty="0">
                          <a:solidFill>
                            <a:schemeClr val="bg1"/>
                          </a:solidFill>
                        </a:rPr>
                        <a:t>Население (2018)</a:t>
                      </a:r>
                      <a:br>
                        <a:rPr lang="ru-RU" sz="1400" b="1" i="1" dirty="0">
                          <a:solidFill>
                            <a:schemeClr val="bg1"/>
                          </a:solidFill>
                        </a:rPr>
                      </a:br>
                      <a:endParaRPr lang="ru-RU" sz="1400" b="1" i="1" dirty="0">
                        <a:solidFill>
                          <a:schemeClr val="bg1"/>
                        </a:solidFill>
                      </a:endParaRPr>
                    </a:p>
                  </a:txBody>
                  <a:tcPr marL="65396" marR="65396" marT="32698" marB="32698" anchor="ctr">
                    <a:lnL>
                      <a:noFill/>
                    </a:lnL>
                    <a:lnR>
                      <a:noFill/>
                    </a:lnR>
                    <a:lnT>
                      <a:noFill/>
                    </a:lnT>
                    <a:lnB>
                      <a:noFill/>
                    </a:lnB>
                    <a:solidFill>
                      <a:schemeClr val="accent2">
                        <a:lumMod val="75000"/>
                      </a:schemeClr>
                    </a:solidFill>
                  </a:tcPr>
                </a:tc>
                <a:tc>
                  <a:txBody>
                    <a:bodyPr/>
                    <a:lstStyle/>
                    <a:p>
                      <a:r>
                        <a:rPr lang="ru-RU" sz="1400" b="1" i="1" dirty="0">
                          <a:solidFill>
                            <a:schemeClr val="bg1"/>
                          </a:solidFill>
                        </a:rPr>
                        <a:t>↗</a:t>
                      </a:r>
                      <a:r>
                        <a:rPr lang="ru-RU" sz="1400" b="1" i="1" dirty="0" smtClean="0">
                          <a:solidFill>
                            <a:schemeClr val="bg1"/>
                          </a:solidFill>
                        </a:rPr>
                        <a:t>8517чел.</a:t>
                      </a:r>
                      <a:br>
                        <a:rPr lang="ru-RU" sz="1400" b="1" i="1" dirty="0" smtClean="0">
                          <a:solidFill>
                            <a:schemeClr val="bg1"/>
                          </a:solidFill>
                        </a:rPr>
                      </a:br>
                      <a:r>
                        <a:rPr lang="ru-RU" sz="1400" b="1" i="1" dirty="0" smtClean="0">
                          <a:solidFill>
                            <a:schemeClr val="bg1"/>
                          </a:solidFill>
                        </a:rPr>
                        <a:t>(6.83</a:t>
                      </a:r>
                      <a:r>
                        <a:rPr lang="ru-RU" sz="1400" b="1" i="1" dirty="0">
                          <a:solidFill>
                            <a:schemeClr val="bg1"/>
                          </a:solidFill>
                        </a:rPr>
                        <a:t> %)</a:t>
                      </a:r>
                    </a:p>
                  </a:txBody>
                  <a:tcPr marL="65396" marR="65396" marT="32698" marB="32698" anchor="ctr">
                    <a:lnL>
                      <a:noFill/>
                    </a:lnL>
                    <a:lnR>
                      <a:noFill/>
                    </a:lnR>
                    <a:lnT>
                      <a:noFill/>
                    </a:lnT>
                    <a:lnB>
                      <a:noFill/>
                    </a:lnB>
                    <a:solidFill>
                      <a:schemeClr val="accent2">
                        <a:lumMod val="75000"/>
                      </a:schemeClr>
                    </a:solidFill>
                  </a:tcPr>
                </a:tc>
                <a:extLst>
                  <a:ext uri="{0D108BD9-81ED-4DB2-BD59-A6C34878D82A}">
                    <a16:rowId xmlns:a16="http://schemas.microsoft.com/office/drawing/2014/main" xmlns="" val="227729874"/>
                  </a:ext>
                </a:extLst>
              </a:tr>
            </a:tbl>
          </a:graphicData>
        </a:graphic>
      </p:graphicFrame>
      <p:sp>
        <p:nvSpPr>
          <p:cNvPr id="2" name="Номер слайда 1"/>
          <p:cNvSpPr>
            <a:spLocks noGrp="1"/>
          </p:cNvSpPr>
          <p:nvPr>
            <p:ph type="sldNum" sz="quarter" idx="12"/>
          </p:nvPr>
        </p:nvSpPr>
        <p:spPr/>
        <p:txBody>
          <a:bodyPr/>
          <a:lstStyle/>
          <a:p>
            <a:fld id="{B19B0651-EE4F-4900-A07F-96A6BFA9D0F0}" type="slidenum">
              <a:rPr lang="ru-RU" smtClean="0"/>
              <a:pPr/>
              <a:t>2</a:t>
            </a:fld>
            <a:endParaRPr lang="ru-RU"/>
          </a:p>
        </p:txBody>
      </p:sp>
    </p:spTree>
    <p:extLst>
      <p:ext uri="{BB962C8B-B14F-4D97-AF65-F5344CB8AC3E}">
        <p14:creationId xmlns:p14="http://schemas.microsoft.com/office/powerpoint/2010/main" val="8007732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558022" y="260648"/>
            <a:ext cx="5271123" cy="461665"/>
          </a:xfrm>
          <a:prstGeom prst="rect">
            <a:avLst/>
          </a:prstGeom>
        </p:spPr>
        <p:txBody>
          <a:bodyPr wrap="none">
            <a:spAutoFit/>
          </a:bodyPr>
          <a:lstStyle/>
          <a:p>
            <a:pPr algn="ctr"/>
            <a:r>
              <a:rPr lang="ru-RU" sz="2400" b="1" i="1" dirty="0" smtClean="0">
                <a:solidFill>
                  <a:schemeClr val="bg1"/>
                </a:solidFill>
              </a:rPr>
              <a:t>«Село </a:t>
            </a:r>
            <a:r>
              <a:rPr lang="ru-RU" sz="2400" b="1" i="1" dirty="0" err="1" smtClean="0">
                <a:solidFill>
                  <a:schemeClr val="bg1"/>
                </a:solidFill>
              </a:rPr>
              <a:t>Богородское</a:t>
            </a:r>
            <a:r>
              <a:rPr lang="ru-RU" sz="2400" b="1" i="1" dirty="0" smtClean="0">
                <a:solidFill>
                  <a:schemeClr val="bg1"/>
                </a:solidFill>
              </a:rPr>
              <a:t>, Кузенево </a:t>
            </a:r>
            <a:r>
              <a:rPr lang="ru-RU" sz="2400" b="1" i="1" dirty="0" err="1" smtClean="0">
                <a:solidFill>
                  <a:schemeClr val="bg1"/>
                </a:solidFill>
              </a:rPr>
              <a:t>тож</a:t>
            </a:r>
            <a:r>
              <a:rPr lang="ru-RU" sz="2400" b="1" i="1" dirty="0" smtClean="0">
                <a:solidFill>
                  <a:schemeClr val="bg1"/>
                </a:solidFill>
              </a:rPr>
              <a:t>…»</a:t>
            </a:r>
            <a:endParaRPr lang="ru-RU" sz="2400" b="1" i="1" dirty="0">
              <a:solidFill>
                <a:schemeClr val="bg1"/>
              </a:solidFill>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8224" y="693104"/>
            <a:ext cx="1801368" cy="1673352"/>
          </a:xfrm>
          <a:prstGeom prst="rect">
            <a:avLst/>
          </a:prstGeom>
        </p:spPr>
        <p:style>
          <a:lnRef idx="0">
            <a:schemeClr val="accent1"/>
          </a:lnRef>
          <a:fillRef idx="3">
            <a:schemeClr val="accent1"/>
          </a:fillRef>
          <a:effectRef idx="3">
            <a:schemeClr val="accent1"/>
          </a:effectRef>
          <a:fontRef idx="minor">
            <a:schemeClr val="lt1"/>
          </a:fontRef>
        </p:style>
      </p:pic>
      <p:sp>
        <p:nvSpPr>
          <p:cNvPr id="4" name="TextBox 3"/>
          <p:cNvSpPr txBox="1"/>
          <p:nvPr/>
        </p:nvSpPr>
        <p:spPr>
          <a:xfrm>
            <a:off x="6887615" y="2564904"/>
            <a:ext cx="2232248" cy="276999"/>
          </a:xfrm>
          <a:prstGeom prst="rect">
            <a:avLst/>
          </a:prstGeom>
          <a:noFill/>
        </p:spPr>
        <p:txBody>
          <a:bodyPr wrap="square" rtlCol="0">
            <a:spAutoFit/>
          </a:bodyPr>
          <a:lstStyle/>
          <a:p>
            <a:r>
              <a:rPr lang="ru-RU" sz="1200" b="1" i="1" dirty="0" smtClean="0">
                <a:solidFill>
                  <a:schemeClr val="bg1"/>
                </a:solidFill>
              </a:rPr>
              <a:t>Герб Головиных</a:t>
            </a:r>
            <a:endParaRPr lang="ru-RU" sz="1200" b="1" i="1" dirty="0">
              <a:solidFill>
                <a:schemeClr val="bg1"/>
              </a:solidFill>
            </a:endParaRPr>
          </a:p>
        </p:txBody>
      </p:sp>
      <p:sp>
        <p:nvSpPr>
          <p:cNvPr id="5" name="TextBox 4"/>
          <p:cNvSpPr txBox="1"/>
          <p:nvPr/>
        </p:nvSpPr>
        <p:spPr>
          <a:xfrm>
            <a:off x="395536" y="836712"/>
            <a:ext cx="5832648" cy="1384995"/>
          </a:xfrm>
          <a:prstGeom prst="rect">
            <a:avLst/>
          </a:prstGeom>
          <a:noFill/>
        </p:spPr>
        <p:txBody>
          <a:bodyPr wrap="square" rtlCol="0">
            <a:spAutoFit/>
          </a:bodyPr>
          <a:lstStyle/>
          <a:p>
            <a:r>
              <a:rPr lang="ru-RU" sz="1400" b="1" i="1" dirty="0" smtClean="0">
                <a:solidFill>
                  <a:schemeClr val="bg1"/>
                </a:solidFill>
              </a:rPr>
              <a:t>        Деревня Кузенево расположена на р. Лубянке, где находился погост церкви Рождества Пресвятой Богородицы. В начале 17 в. эта деревня насчитывала лишь три крестьянских дома и принадлежала «Алексею и Ивану детям Головиным да Ивану и Юрию Салтановым, детям Фоминым».</a:t>
            </a:r>
          </a:p>
          <a:p>
            <a:endParaRPr lang="ru-RU" sz="1400" b="1" i="1" dirty="0">
              <a:solidFill>
                <a:schemeClr val="bg1"/>
              </a:solidFill>
            </a:endParaRPr>
          </a:p>
        </p:txBody>
      </p:sp>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3873319"/>
            <a:ext cx="2237013" cy="2060848"/>
          </a:xfrm>
          <a:prstGeom prst="rect">
            <a:avLst/>
          </a:prstGeom>
        </p:spPr>
      </p:pic>
      <p:sp>
        <p:nvSpPr>
          <p:cNvPr id="7" name="Прямоугольник 6"/>
          <p:cNvSpPr/>
          <p:nvPr/>
        </p:nvSpPr>
        <p:spPr>
          <a:xfrm>
            <a:off x="2771800" y="4104382"/>
            <a:ext cx="6348063" cy="1231106"/>
          </a:xfrm>
          <a:prstGeom prst="rect">
            <a:avLst/>
          </a:prstGeom>
        </p:spPr>
        <p:txBody>
          <a:bodyPr wrap="square">
            <a:spAutoFit/>
          </a:bodyPr>
          <a:lstStyle/>
          <a:p>
            <a:r>
              <a:rPr lang="ru-RU" b="1" i="1" dirty="0">
                <a:solidFill>
                  <a:schemeClr val="bg1"/>
                </a:solidFill>
              </a:rPr>
              <a:t> </a:t>
            </a:r>
            <a:r>
              <a:rPr lang="ru-RU" b="1" i="1" dirty="0" smtClean="0">
                <a:solidFill>
                  <a:schemeClr val="bg1"/>
                </a:solidFill>
              </a:rPr>
              <a:t>    </a:t>
            </a:r>
            <a:r>
              <a:rPr lang="ru-RU" sz="1400" b="1" i="1" dirty="0" smtClean="0">
                <a:solidFill>
                  <a:schemeClr val="bg1"/>
                </a:solidFill>
              </a:rPr>
              <a:t>Благодаря </a:t>
            </a:r>
            <a:r>
              <a:rPr lang="ru-RU" sz="1400" b="1" i="1" dirty="0">
                <a:solidFill>
                  <a:schemeClr val="bg1"/>
                </a:solidFill>
              </a:rPr>
              <a:t>следующим владельцам Богдану и Артемию Фёдоровичам Полибиным сельцо Кузенево становится селом, центром церковного прихода окрестных деревень: Софьино – вотчина боярина Ивана Михайловича Милославского, </a:t>
            </a:r>
            <a:r>
              <a:rPr lang="ru-RU" sz="1400" b="1" i="1" dirty="0" smtClean="0">
                <a:solidFill>
                  <a:schemeClr val="bg1"/>
                </a:solidFill>
              </a:rPr>
              <a:t>Деребрюхово </a:t>
            </a:r>
            <a:r>
              <a:rPr lang="ru-RU" sz="1400" b="1" i="1" dirty="0">
                <a:solidFill>
                  <a:schemeClr val="bg1"/>
                </a:solidFill>
              </a:rPr>
              <a:t>– вотчина думного дьяка Аверкия Кириллова,  Пещерово – боярина Петра Михайловича Салтыкова.</a:t>
            </a:r>
            <a:r>
              <a:rPr lang="ru-RU" sz="1400" dirty="0"/>
              <a:t>.</a:t>
            </a:r>
          </a:p>
        </p:txBody>
      </p:sp>
      <p:sp>
        <p:nvSpPr>
          <p:cNvPr id="8" name="Прямоугольник 7"/>
          <p:cNvSpPr/>
          <p:nvPr/>
        </p:nvSpPr>
        <p:spPr>
          <a:xfrm>
            <a:off x="165043" y="6211793"/>
            <a:ext cx="2785955" cy="276999"/>
          </a:xfrm>
          <a:prstGeom prst="rect">
            <a:avLst/>
          </a:prstGeom>
        </p:spPr>
        <p:txBody>
          <a:bodyPr wrap="none">
            <a:spAutoFit/>
          </a:bodyPr>
          <a:lstStyle/>
          <a:p>
            <a:r>
              <a:rPr lang="ru-RU" sz="1200" b="1" i="1" dirty="0">
                <a:solidFill>
                  <a:schemeClr val="bg1"/>
                </a:solidFill>
              </a:rPr>
              <a:t>Герб </a:t>
            </a:r>
            <a:r>
              <a:rPr lang="ru-RU" sz="1200" b="1" i="1" dirty="0" err="1" smtClean="0">
                <a:solidFill>
                  <a:schemeClr val="bg1"/>
                </a:solidFill>
              </a:rPr>
              <a:t>Палибиных</a:t>
            </a:r>
            <a:r>
              <a:rPr lang="ru-RU" sz="1200" b="1" i="1" dirty="0" smtClean="0">
                <a:solidFill>
                  <a:schemeClr val="bg1"/>
                </a:solidFill>
              </a:rPr>
              <a:t> (ранее – </a:t>
            </a:r>
            <a:r>
              <a:rPr lang="ru-RU" sz="1200" b="1" i="1" dirty="0" err="1" smtClean="0">
                <a:solidFill>
                  <a:schemeClr val="bg1"/>
                </a:solidFill>
              </a:rPr>
              <a:t>Полибиных</a:t>
            </a:r>
            <a:r>
              <a:rPr lang="ru-RU" sz="1200" b="1" i="1" dirty="0" smtClean="0">
                <a:solidFill>
                  <a:schemeClr val="bg1"/>
                </a:solidFill>
              </a:rPr>
              <a:t>)</a:t>
            </a:r>
            <a:endParaRPr lang="ru-RU" sz="1200" b="1" i="1" dirty="0">
              <a:solidFill>
                <a:schemeClr val="bg1"/>
              </a:solidFill>
            </a:endParaRPr>
          </a:p>
        </p:txBody>
      </p:sp>
      <p:sp>
        <p:nvSpPr>
          <p:cNvPr id="9" name="TextBox 8"/>
          <p:cNvSpPr txBox="1"/>
          <p:nvPr/>
        </p:nvSpPr>
        <p:spPr>
          <a:xfrm>
            <a:off x="1181695" y="2226318"/>
            <a:ext cx="5647450" cy="1600438"/>
          </a:xfrm>
          <a:prstGeom prst="rect">
            <a:avLst/>
          </a:prstGeom>
          <a:noFill/>
        </p:spPr>
        <p:txBody>
          <a:bodyPr wrap="square" rtlCol="0">
            <a:spAutoFit/>
          </a:bodyPr>
          <a:lstStyle/>
          <a:p>
            <a:r>
              <a:rPr lang="ru-RU" sz="1400" b="1" i="1" dirty="0" smtClean="0">
                <a:solidFill>
                  <a:schemeClr val="bg1"/>
                </a:solidFill>
              </a:rPr>
              <a:t>«…по челобитью бригадира Фёдора Артемьева сына Полибина, велено: в московском уезде, в вотчине </a:t>
            </a:r>
            <a:r>
              <a:rPr lang="ru-RU" sz="1400" b="1" i="1" dirty="0" err="1" smtClean="0">
                <a:solidFill>
                  <a:schemeClr val="bg1"/>
                </a:solidFill>
              </a:rPr>
              <a:t>ево</a:t>
            </a:r>
            <a:r>
              <a:rPr lang="ru-RU" sz="1400" b="1" i="1" dirty="0" smtClean="0">
                <a:solidFill>
                  <a:schemeClr val="bg1"/>
                </a:solidFill>
              </a:rPr>
              <a:t>, в селе </a:t>
            </a:r>
            <a:r>
              <a:rPr lang="ru-RU" sz="1400" b="1" i="1" dirty="0">
                <a:solidFill>
                  <a:schemeClr val="bg1"/>
                </a:solidFill>
              </a:rPr>
              <a:t>Б</a:t>
            </a:r>
            <a:r>
              <a:rPr lang="ru-RU" sz="1400" b="1" i="1" dirty="0" smtClean="0">
                <a:solidFill>
                  <a:schemeClr val="bg1"/>
                </a:solidFill>
              </a:rPr>
              <a:t>огородском, Кузенево </a:t>
            </a:r>
            <a:r>
              <a:rPr lang="ru-RU" sz="1400" b="1" i="1" dirty="0" err="1" smtClean="0">
                <a:solidFill>
                  <a:schemeClr val="bg1"/>
                </a:solidFill>
              </a:rPr>
              <a:t>тож</a:t>
            </a:r>
            <a:r>
              <a:rPr lang="ru-RU" sz="1400" b="1" i="1" dirty="0" smtClean="0">
                <a:solidFill>
                  <a:schemeClr val="bg1"/>
                </a:solidFill>
              </a:rPr>
              <a:t>, вместо ветхой церкви Рождества Пресвятой Богородицы, построить вновь церковь деревянную ж, во имя тот же престол…»</a:t>
            </a:r>
          </a:p>
          <a:p>
            <a:endParaRPr lang="ru-RU" sz="1400" b="1" i="1" dirty="0">
              <a:solidFill>
                <a:schemeClr val="bg1"/>
              </a:solidFill>
            </a:endParaRPr>
          </a:p>
          <a:p>
            <a:r>
              <a:rPr lang="ru-RU" sz="1400" b="1" i="1" dirty="0" smtClean="0">
                <a:solidFill>
                  <a:schemeClr val="bg1"/>
                </a:solidFill>
              </a:rPr>
              <a:t>		бумаги Синодального приказа за 1731 г.</a:t>
            </a:r>
            <a:endParaRPr lang="ru-RU" sz="1400" b="1" i="1" dirty="0">
              <a:solidFill>
                <a:schemeClr val="bg1"/>
              </a:solidFill>
            </a:endParaRPr>
          </a:p>
        </p:txBody>
      </p:sp>
      <p:sp>
        <p:nvSpPr>
          <p:cNvPr id="10" name="TextBox 9"/>
          <p:cNvSpPr txBox="1"/>
          <p:nvPr/>
        </p:nvSpPr>
        <p:spPr>
          <a:xfrm>
            <a:off x="3308615" y="5730656"/>
            <a:ext cx="6012160" cy="738664"/>
          </a:xfrm>
          <a:prstGeom prst="rect">
            <a:avLst/>
          </a:prstGeom>
          <a:noFill/>
        </p:spPr>
        <p:txBody>
          <a:bodyPr wrap="square" rtlCol="0">
            <a:spAutoFit/>
          </a:bodyPr>
          <a:lstStyle/>
          <a:p>
            <a:r>
              <a:rPr lang="ru-RU" sz="1400" b="1" i="1" dirty="0" smtClean="0">
                <a:solidFill>
                  <a:schemeClr val="bg1"/>
                </a:solidFill>
              </a:rPr>
              <a:t>        В конце 19 в. усадьба Кузенево перешла во владение наследников баронессы Елизаветы Николаевны Боде, обрусевших французов, родственников древнего русского рода Колычевых.</a:t>
            </a:r>
            <a:endParaRPr lang="ru-RU" sz="1400" b="1" i="1" dirty="0">
              <a:solidFill>
                <a:schemeClr val="bg1"/>
              </a:solidFill>
            </a:endParaRPr>
          </a:p>
        </p:txBody>
      </p:sp>
      <p:sp>
        <p:nvSpPr>
          <p:cNvPr id="11" name="Номер слайда 10"/>
          <p:cNvSpPr>
            <a:spLocks noGrp="1"/>
          </p:cNvSpPr>
          <p:nvPr>
            <p:ph type="sldNum" sz="quarter" idx="12"/>
          </p:nvPr>
        </p:nvSpPr>
        <p:spPr/>
        <p:txBody>
          <a:bodyPr/>
          <a:lstStyle/>
          <a:p>
            <a:fld id="{B19B0651-EE4F-4900-A07F-96A6BFA9D0F0}" type="slidenum">
              <a:rPr lang="ru-RU" smtClean="0"/>
              <a:pPr/>
              <a:t>20</a:t>
            </a:fld>
            <a:endParaRPr lang="ru-RU"/>
          </a:p>
        </p:txBody>
      </p:sp>
    </p:spTree>
    <p:extLst>
      <p:ext uri="{BB962C8B-B14F-4D97-AF65-F5344CB8AC3E}">
        <p14:creationId xmlns:p14="http://schemas.microsoft.com/office/powerpoint/2010/main" val="38361132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41556" y="454433"/>
            <a:ext cx="4024814" cy="2831976"/>
          </a:xfrm>
          <a:prstGeom prst="rect">
            <a:avLst/>
          </a:prstGeom>
          <a:ln/>
          <a:effectLst>
            <a:glow rad="228600">
              <a:schemeClr val="accent3">
                <a:lumMod val="40000"/>
                <a:lumOff val="60000"/>
                <a:alpha val="40000"/>
              </a:schemeClr>
            </a:glow>
            <a:outerShdw blurRad="190500" dist="228600" dir="2700000" sy="90000" rotWithShape="0">
              <a:srgbClr val="000000">
                <a:alpha val="25500"/>
              </a:srgbClr>
            </a:outerShdw>
          </a:effectLst>
        </p:spPr>
        <p:style>
          <a:lnRef idx="0">
            <a:schemeClr val="dk1"/>
          </a:lnRef>
          <a:fillRef idx="3">
            <a:schemeClr val="dk1"/>
          </a:fillRef>
          <a:effectRef idx="3">
            <a:schemeClr val="dk1"/>
          </a:effectRef>
          <a:fontRef idx="minor">
            <a:schemeClr val="lt1"/>
          </a:fontRef>
        </p:style>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1651461"/>
            <a:ext cx="3985880" cy="2662568"/>
          </a:xfrm>
          <a:prstGeom prst="rect">
            <a:avLst/>
          </a:prstGeom>
          <a:effectLst>
            <a:glow rad="228600">
              <a:schemeClr val="accent3">
                <a:lumMod val="40000"/>
                <a:lumOff val="60000"/>
                <a:alpha val="40000"/>
              </a:schemeClr>
            </a:glow>
            <a:outerShdw blurRad="190500" dist="228600" dir="2700000" sy="90000" rotWithShape="0">
              <a:srgbClr val="000000">
                <a:alpha val="25500"/>
              </a:srgbClr>
            </a:outerShdw>
          </a:effectLst>
        </p:spPr>
        <p:style>
          <a:lnRef idx="0">
            <a:schemeClr val="accent1"/>
          </a:lnRef>
          <a:fillRef idx="3">
            <a:schemeClr val="accent1"/>
          </a:fillRef>
          <a:effectRef idx="3">
            <a:schemeClr val="accent1"/>
          </a:effectRef>
          <a:fontRef idx="minor">
            <a:schemeClr val="lt1"/>
          </a:fontRef>
        </p:style>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1556" y="3861048"/>
            <a:ext cx="4104458" cy="2736304"/>
          </a:xfrm>
          <a:prstGeom prst="rect">
            <a:avLst/>
          </a:prstGeom>
          <a:effectLst>
            <a:glow rad="228600">
              <a:schemeClr val="accent3">
                <a:lumMod val="40000"/>
                <a:lumOff val="60000"/>
                <a:alpha val="40000"/>
              </a:schemeClr>
            </a:glow>
            <a:outerShdw blurRad="190500" dist="228600" dir="2700000" sy="90000" rotWithShape="0">
              <a:srgbClr val="000000">
                <a:alpha val="25500"/>
              </a:srgbClr>
            </a:outerShdw>
          </a:effectLst>
        </p:spPr>
        <p:style>
          <a:lnRef idx="0">
            <a:schemeClr val="accent1"/>
          </a:lnRef>
          <a:fillRef idx="3">
            <a:schemeClr val="accent1"/>
          </a:fillRef>
          <a:effectRef idx="3">
            <a:schemeClr val="accent1"/>
          </a:effectRef>
          <a:fontRef idx="minor">
            <a:schemeClr val="lt1"/>
          </a:fontRef>
        </p:style>
      </p:pic>
      <p:sp>
        <p:nvSpPr>
          <p:cNvPr id="5" name="TextBox 4"/>
          <p:cNvSpPr txBox="1"/>
          <p:nvPr/>
        </p:nvSpPr>
        <p:spPr>
          <a:xfrm>
            <a:off x="228236" y="199136"/>
            <a:ext cx="4320480" cy="954107"/>
          </a:xfrm>
          <a:prstGeom prst="rect">
            <a:avLst/>
          </a:prstGeom>
          <a:noFill/>
        </p:spPr>
        <p:txBody>
          <a:bodyPr wrap="square" rtlCol="0">
            <a:spAutoFit/>
          </a:bodyPr>
          <a:lstStyle/>
          <a:p>
            <a:pPr algn="ctr"/>
            <a:r>
              <a:rPr lang="ru-RU" sz="2800" b="1" i="1" dirty="0" smtClean="0">
                <a:solidFill>
                  <a:schemeClr val="bg1"/>
                </a:solidFill>
              </a:rPr>
              <a:t>Храмы </a:t>
            </a:r>
          </a:p>
          <a:p>
            <a:pPr algn="ctr"/>
            <a:r>
              <a:rPr lang="ru-RU" sz="2800" b="1" i="1" dirty="0" smtClean="0">
                <a:solidFill>
                  <a:schemeClr val="bg1"/>
                </a:solidFill>
              </a:rPr>
              <a:t>Щаповского поселения</a:t>
            </a:r>
            <a:endParaRPr lang="ru-RU" sz="2800" b="1" i="1" dirty="0">
              <a:solidFill>
                <a:schemeClr val="bg1"/>
              </a:solidFill>
            </a:endParaRPr>
          </a:p>
        </p:txBody>
      </p:sp>
      <p:sp>
        <p:nvSpPr>
          <p:cNvPr id="7" name="Прямоугольник 6"/>
          <p:cNvSpPr/>
          <p:nvPr/>
        </p:nvSpPr>
        <p:spPr>
          <a:xfrm>
            <a:off x="439232" y="4811156"/>
            <a:ext cx="4109484" cy="1785104"/>
          </a:xfrm>
          <a:prstGeom prst="rect">
            <a:avLst/>
          </a:prstGeom>
        </p:spPr>
        <p:txBody>
          <a:bodyPr wrap="square">
            <a:spAutoFit/>
          </a:bodyPr>
          <a:lstStyle/>
          <a:p>
            <a:r>
              <a:rPr lang="ru-RU" b="1" i="1" dirty="0" smtClean="0">
                <a:solidFill>
                  <a:schemeClr val="accent5">
                    <a:lumMod val="50000"/>
                  </a:schemeClr>
                </a:solidFill>
              </a:rPr>
              <a:t>…</a:t>
            </a:r>
            <a:r>
              <a:rPr lang="ru-RU" sz="1600" b="1" i="1" dirty="0" smtClean="0">
                <a:solidFill>
                  <a:schemeClr val="accent5">
                    <a:lumMod val="50000"/>
                  </a:schemeClr>
                </a:solidFill>
              </a:rPr>
              <a:t>Белые </a:t>
            </a:r>
            <a:r>
              <a:rPr lang="ru-RU" sz="1600" b="1" i="1" dirty="0">
                <a:solidFill>
                  <a:schemeClr val="accent5">
                    <a:lumMod val="50000"/>
                  </a:schemeClr>
                </a:solidFill>
              </a:rPr>
              <a:t>Церкви светлеются издали,</a:t>
            </a:r>
            <a:br>
              <a:rPr lang="ru-RU" sz="1600" b="1" i="1" dirty="0">
                <a:solidFill>
                  <a:schemeClr val="accent5">
                    <a:lumMod val="50000"/>
                  </a:schemeClr>
                </a:solidFill>
              </a:rPr>
            </a:br>
            <a:r>
              <a:rPr lang="ru-RU" sz="1600" b="1" i="1" dirty="0">
                <a:solidFill>
                  <a:schemeClr val="accent5">
                    <a:lumMod val="50000"/>
                  </a:schemeClr>
                </a:solidFill>
              </a:rPr>
              <a:t>Благовествуя о мире ином,</a:t>
            </a:r>
            <a:br>
              <a:rPr lang="ru-RU" sz="1600" b="1" i="1" dirty="0">
                <a:solidFill>
                  <a:schemeClr val="accent5">
                    <a:lumMod val="50000"/>
                  </a:schemeClr>
                </a:solidFill>
              </a:rPr>
            </a:br>
            <a:r>
              <a:rPr lang="ru-RU" sz="1600" b="1" i="1" dirty="0">
                <a:solidFill>
                  <a:schemeClr val="accent5">
                    <a:lumMod val="50000"/>
                  </a:schemeClr>
                </a:solidFill>
              </a:rPr>
              <a:t>Живы еще </a:t>
            </a:r>
            <a:r>
              <a:rPr lang="ru-RU" sz="1600" b="1" i="1" dirty="0" smtClean="0">
                <a:solidFill>
                  <a:schemeClr val="accent5">
                    <a:lumMod val="50000"/>
                  </a:schemeClr>
                </a:solidFill>
              </a:rPr>
              <a:t>Проповедники </a:t>
            </a:r>
            <a:r>
              <a:rPr lang="ru-RU" sz="1600" b="1" i="1" dirty="0">
                <a:solidFill>
                  <a:schemeClr val="accent5">
                    <a:lumMod val="50000"/>
                  </a:schemeClr>
                </a:solidFill>
              </a:rPr>
              <a:t>Истины,</a:t>
            </a:r>
            <a:br>
              <a:rPr lang="ru-RU" sz="1600" b="1" i="1" dirty="0">
                <a:solidFill>
                  <a:schemeClr val="accent5">
                    <a:lumMod val="50000"/>
                  </a:schemeClr>
                </a:solidFill>
              </a:rPr>
            </a:br>
            <a:r>
              <a:rPr lang="ru-RU" sz="1600" b="1" i="1" dirty="0">
                <a:solidFill>
                  <a:schemeClr val="accent5">
                    <a:lumMod val="50000"/>
                  </a:schemeClr>
                </a:solidFill>
              </a:rPr>
              <a:t>Радость моя, не скорби ни о </a:t>
            </a:r>
            <a:r>
              <a:rPr lang="ru-RU" sz="1600" b="1" i="1" dirty="0" smtClean="0">
                <a:solidFill>
                  <a:schemeClr val="accent5">
                    <a:lumMod val="50000"/>
                  </a:schemeClr>
                </a:solidFill>
              </a:rPr>
              <a:t>чем…</a:t>
            </a:r>
          </a:p>
          <a:p>
            <a:endParaRPr lang="ru-RU" sz="1600" b="1" i="1" dirty="0">
              <a:solidFill>
                <a:schemeClr val="bg1"/>
              </a:solidFill>
            </a:endParaRPr>
          </a:p>
          <a:p>
            <a:r>
              <a:rPr lang="ru-RU" sz="1200" b="1" i="1" dirty="0" smtClean="0">
                <a:solidFill>
                  <a:schemeClr val="accent5">
                    <a:lumMod val="50000"/>
                  </a:schemeClr>
                </a:solidFill>
              </a:rPr>
              <a:t>                                                  иеромонах Роман Матюшин</a:t>
            </a:r>
            <a:endParaRPr lang="ru-RU" sz="1200" b="1" i="1" dirty="0">
              <a:solidFill>
                <a:schemeClr val="accent5">
                  <a:lumMod val="50000"/>
                </a:schemeClr>
              </a:solidFill>
            </a:endParaRPr>
          </a:p>
          <a:p>
            <a:endParaRPr lang="ru-RU" sz="1600" b="1" i="1" dirty="0">
              <a:solidFill>
                <a:schemeClr val="bg1"/>
              </a:solidFill>
            </a:endParaRPr>
          </a:p>
        </p:txBody>
      </p:sp>
      <p:sp>
        <p:nvSpPr>
          <p:cNvPr id="8" name="Номер слайда 7"/>
          <p:cNvSpPr>
            <a:spLocks noGrp="1"/>
          </p:cNvSpPr>
          <p:nvPr>
            <p:ph type="sldNum" sz="quarter" idx="12"/>
          </p:nvPr>
        </p:nvSpPr>
        <p:spPr/>
        <p:txBody>
          <a:bodyPr/>
          <a:lstStyle/>
          <a:p>
            <a:fld id="{B19B0651-EE4F-4900-A07F-96A6BFA9D0F0}" type="slidenum">
              <a:rPr lang="ru-RU" smtClean="0"/>
              <a:pPr/>
              <a:t>21</a:t>
            </a:fld>
            <a:endParaRPr lang="ru-RU"/>
          </a:p>
        </p:txBody>
      </p:sp>
    </p:spTree>
    <p:extLst>
      <p:ext uri="{BB962C8B-B14F-4D97-AF65-F5344CB8AC3E}">
        <p14:creationId xmlns:p14="http://schemas.microsoft.com/office/powerpoint/2010/main" val="25051936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476672"/>
            <a:ext cx="4024814" cy="2831976"/>
          </a:xfrm>
          <a:prstGeom prst="rect">
            <a:avLst/>
          </a:prstGeom>
          <a:ln>
            <a:noFill/>
          </a:ln>
          <a:effectLst>
            <a:softEdge rad="112500"/>
          </a:effectLst>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3269" y="3221729"/>
            <a:ext cx="4355976" cy="2903984"/>
          </a:xfrm>
          <a:prstGeom prst="rect">
            <a:avLst/>
          </a:prstGeom>
          <a:ln>
            <a:noFill/>
          </a:ln>
          <a:effectLst>
            <a:softEdge rad="112500"/>
          </a:effectLst>
        </p:spPr>
      </p:pic>
      <p:sp>
        <p:nvSpPr>
          <p:cNvPr id="5" name="TextBox 4"/>
          <p:cNvSpPr txBox="1"/>
          <p:nvPr/>
        </p:nvSpPr>
        <p:spPr>
          <a:xfrm>
            <a:off x="4291344" y="260648"/>
            <a:ext cx="4776646" cy="2769989"/>
          </a:xfrm>
          <a:prstGeom prst="rect">
            <a:avLst/>
          </a:prstGeom>
          <a:noFill/>
        </p:spPr>
        <p:txBody>
          <a:bodyPr wrap="square" rtlCol="0">
            <a:spAutoFit/>
          </a:bodyPr>
          <a:lstStyle/>
          <a:p>
            <a:pPr algn="ctr"/>
            <a:r>
              <a:rPr lang="ru-RU" b="1" i="1" dirty="0" smtClean="0">
                <a:solidFill>
                  <a:schemeClr val="bg1"/>
                </a:solidFill>
              </a:rPr>
              <a:t>Храм Успения Пресвятой Богородицы (1779г.) с приделом Святого Мученика Иоанна Воина (1820 г.) в Александрово-Щапово</a:t>
            </a:r>
          </a:p>
          <a:p>
            <a:pPr algn="ctr"/>
            <a:r>
              <a:rPr lang="ru-RU" b="1" i="1" dirty="0" smtClean="0">
                <a:solidFill>
                  <a:schemeClr val="bg1"/>
                </a:solidFill>
              </a:rPr>
              <a:t> </a:t>
            </a:r>
          </a:p>
          <a:p>
            <a:pPr algn="ctr"/>
            <a:r>
              <a:rPr lang="ru-RU" sz="1400" b="1" i="1" dirty="0" smtClean="0">
                <a:solidFill>
                  <a:schemeClr val="bg1"/>
                </a:solidFill>
              </a:rPr>
              <a:t>Этот замечательный храм был построен владельцем усадьбы Василием Владимировичем Грушецким на месте старой деревянной церкви и сумел пережить все невзгоды и бури 19 и 20 веков. В его стенах в разное время находились ремонтные мастерские, склады удобрений, бухгалтерия учхоза Щапово  и даже Органный зал. </a:t>
            </a:r>
            <a:endParaRPr lang="ru-RU" sz="1400" b="1" i="1" dirty="0">
              <a:solidFill>
                <a:schemeClr val="bg1"/>
              </a:solidFill>
            </a:endParaRPr>
          </a:p>
        </p:txBody>
      </p:sp>
      <p:sp>
        <p:nvSpPr>
          <p:cNvPr id="8" name="Прямоугольник 7"/>
          <p:cNvSpPr/>
          <p:nvPr/>
        </p:nvSpPr>
        <p:spPr>
          <a:xfrm>
            <a:off x="165099" y="4437112"/>
            <a:ext cx="2012407" cy="1015663"/>
          </a:xfrm>
          <a:prstGeom prst="rect">
            <a:avLst/>
          </a:prstGeom>
        </p:spPr>
        <p:txBody>
          <a:bodyPr wrap="square">
            <a:spAutoFit/>
          </a:bodyPr>
          <a:lstStyle/>
          <a:p>
            <a:pPr algn="ctr"/>
            <a:r>
              <a:rPr lang="ru-RU" sz="1200" b="1" i="1" dirty="0" smtClean="0">
                <a:solidFill>
                  <a:schemeClr val="bg1"/>
                </a:solidFill>
              </a:rPr>
              <a:t>Икона Успения Пресвятой Богородицы с внешней стороны алтарной части Храма, выполненная мозаичной техникой</a:t>
            </a:r>
            <a:endParaRPr lang="ru-RU" sz="1200" b="1" dirty="0"/>
          </a:p>
        </p:txBody>
      </p:sp>
      <p:sp>
        <p:nvSpPr>
          <p:cNvPr id="9" name="Прямоугольник 8"/>
          <p:cNvSpPr/>
          <p:nvPr/>
        </p:nvSpPr>
        <p:spPr>
          <a:xfrm>
            <a:off x="5076056" y="6093296"/>
            <a:ext cx="4067944" cy="307777"/>
          </a:xfrm>
          <a:prstGeom prst="rect">
            <a:avLst/>
          </a:prstGeom>
        </p:spPr>
        <p:txBody>
          <a:bodyPr wrap="square">
            <a:spAutoFit/>
          </a:bodyPr>
          <a:lstStyle/>
          <a:p>
            <a:r>
              <a:rPr lang="ru-RU" sz="1400" b="1" i="1" dirty="0" smtClean="0">
                <a:solidFill>
                  <a:schemeClr val="bg1"/>
                </a:solidFill>
              </a:rPr>
              <a:t>Цветы, посаженные прихожанами Храма</a:t>
            </a:r>
            <a:endParaRPr lang="ru-RU" sz="1400" b="1" i="1" dirty="0">
              <a:solidFill>
                <a:schemeClr val="bg1"/>
              </a:solidFill>
            </a:endParaRPr>
          </a:p>
        </p:txBody>
      </p:sp>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4441" y="3429000"/>
            <a:ext cx="1691733" cy="3240359"/>
          </a:xfrm>
          <a:prstGeom prst="rect">
            <a:avLst/>
          </a:prstGeom>
        </p:spPr>
      </p:pic>
      <p:sp>
        <p:nvSpPr>
          <p:cNvPr id="6" name="Номер слайда 5"/>
          <p:cNvSpPr>
            <a:spLocks noGrp="1"/>
          </p:cNvSpPr>
          <p:nvPr>
            <p:ph type="sldNum" sz="quarter" idx="12"/>
          </p:nvPr>
        </p:nvSpPr>
        <p:spPr/>
        <p:txBody>
          <a:bodyPr/>
          <a:lstStyle/>
          <a:p>
            <a:fld id="{B19B0651-EE4F-4900-A07F-96A6BFA9D0F0}" type="slidenum">
              <a:rPr lang="ru-RU" smtClean="0"/>
              <a:pPr/>
              <a:t>22</a:t>
            </a:fld>
            <a:endParaRPr lang="ru-RU"/>
          </a:p>
        </p:txBody>
      </p:sp>
    </p:spTree>
    <p:extLst>
      <p:ext uri="{BB962C8B-B14F-4D97-AF65-F5344CB8AC3E}">
        <p14:creationId xmlns:p14="http://schemas.microsoft.com/office/powerpoint/2010/main" val="37172791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g_4350"/>
          <p:cNvPicPr>
            <a:picLocks noChangeAspect="1" noChangeArrowheads="1"/>
          </p:cNvPicPr>
          <p:nvPr/>
        </p:nvPicPr>
        <p:blipFill>
          <a:blip r:embed="rId2" cstate="print"/>
          <a:srcRect/>
          <a:stretch>
            <a:fillRect/>
          </a:stretch>
        </p:blipFill>
        <p:spPr bwMode="auto">
          <a:xfrm>
            <a:off x="323527" y="388052"/>
            <a:ext cx="4110879" cy="2736304"/>
          </a:xfrm>
          <a:prstGeom prst="rect">
            <a:avLst/>
          </a:prstGeom>
          <a:ln>
            <a:noFill/>
          </a:ln>
          <a:effectLst>
            <a:softEdge rad="112500"/>
          </a:effectLst>
        </p:spPr>
      </p:pic>
      <p:sp>
        <p:nvSpPr>
          <p:cNvPr id="3" name="TextBox 2"/>
          <p:cNvSpPr txBox="1"/>
          <p:nvPr/>
        </p:nvSpPr>
        <p:spPr>
          <a:xfrm>
            <a:off x="107504" y="5599404"/>
            <a:ext cx="8509931" cy="584775"/>
          </a:xfrm>
          <a:prstGeom prst="rect">
            <a:avLst/>
          </a:prstGeom>
          <a:noFill/>
        </p:spPr>
        <p:txBody>
          <a:bodyPr wrap="square" rtlCol="0">
            <a:spAutoFit/>
          </a:bodyPr>
          <a:lstStyle/>
          <a:p>
            <a:r>
              <a:rPr lang="ru-RU" i="1" dirty="0">
                <a:solidFill>
                  <a:schemeClr val="bg1"/>
                </a:solidFill>
              </a:rPr>
              <a:t>	</a:t>
            </a:r>
            <a:endParaRPr lang="ru-RU" sz="1400" b="1" i="1" dirty="0">
              <a:solidFill>
                <a:schemeClr val="bg1"/>
              </a:solidFill>
            </a:endParaRPr>
          </a:p>
          <a:p>
            <a:r>
              <a:rPr lang="ru-RU" sz="1400" b="1" i="1" dirty="0" smtClean="0">
                <a:solidFill>
                  <a:schemeClr val="bg1"/>
                </a:solidFill>
              </a:rPr>
              <a:t>	</a:t>
            </a:r>
            <a:endParaRPr lang="ru-RU" sz="1400" b="1" i="1" dirty="0">
              <a:solidFill>
                <a:schemeClr val="bg1"/>
              </a:solidFill>
            </a:endParaRPr>
          </a:p>
        </p:txBody>
      </p:sp>
      <p:sp>
        <p:nvSpPr>
          <p:cNvPr id="4" name="Прямоугольник 3"/>
          <p:cNvSpPr/>
          <p:nvPr/>
        </p:nvSpPr>
        <p:spPr>
          <a:xfrm>
            <a:off x="4791507" y="166005"/>
            <a:ext cx="4410236" cy="1508105"/>
          </a:xfrm>
          <a:prstGeom prst="rect">
            <a:avLst/>
          </a:prstGeom>
        </p:spPr>
        <p:txBody>
          <a:bodyPr wrap="square">
            <a:spAutoFit/>
          </a:bodyPr>
          <a:lstStyle/>
          <a:p>
            <a:r>
              <a:rPr lang="ru-RU" sz="1600" b="1" i="1" dirty="0" smtClean="0">
                <a:solidFill>
                  <a:schemeClr val="accent5">
                    <a:lumMod val="50000"/>
                  </a:schemeClr>
                </a:solidFill>
              </a:rPr>
              <a:t>…Звон </a:t>
            </a:r>
            <a:r>
              <a:rPr lang="ru-RU" sz="1600" b="1" i="1" dirty="0">
                <a:solidFill>
                  <a:schemeClr val="accent5">
                    <a:lumMod val="50000"/>
                  </a:schemeClr>
                </a:solidFill>
              </a:rPr>
              <a:t>колокольный летит сквозь столетия,</a:t>
            </a:r>
            <a:br>
              <a:rPr lang="ru-RU" sz="1600" b="1" i="1" dirty="0">
                <a:solidFill>
                  <a:schemeClr val="accent5">
                    <a:lumMod val="50000"/>
                  </a:schemeClr>
                </a:solidFill>
              </a:rPr>
            </a:br>
            <a:r>
              <a:rPr lang="ru-RU" sz="1600" b="1" i="1" dirty="0">
                <a:solidFill>
                  <a:schemeClr val="accent5">
                    <a:lumMod val="50000"/>
                  </a:schemeClr>
                </a:solidFill>
              </a:rPr>
              <a:t>Встретим же в Храме молитвенный час:</a:t>
            </a:r>
            <a:br>
              <a:rPr lang="ru-RU" sz="1600" b="1" i="1" dirty="0">
                <a:solidFill>
                  <a:schemeClr val="accent5">
                    <a:lumMod val="50000"/>
                  </a:schemeClr>
                </a:solidFill>
              </a:rPr>
            </a:br>
            <a:r>
              <a:rPr lang="ru-RU" sz="1600" b="1" i="1" dirty="0">
                <a:solidFill>
                  <a:schemeClr val="accent5">
                    <a:lumMod val="50000"/>
                  </a:schemeClr>
                </a:solidFill>
              </a:rPr>
              <a:t>Радость моя, мы с тобой не заметили;</a:t>
            </a:r>
            <a:br>
              <a:rPr lang="ru-RU" sz="1600" b="1" i="1" dirty="0">
                <a:solidFill>
                  <a:schemeClr val="accent5">
                    <a:lumMod val="50000"/>
                  </a:schemeClr>
                </a:solidFill>
              </a:rPr>
            </a:br>
            <a:r>
              <a:rPr lang="ru-RU" sz="1600" b="1" i="1" dirty="0">
                <a:solidFill>
                  <a:schemeClr val="accent5">
                    <a:lumMod val="50000"/>
                  </a:schemeClr>
                </a:solidFill>
              </a:rPr>
              <a:t>Осень уже за порогом у нас</a:t>
            </a:r>
            <a:r>
              <a:rPr lang="ru-RU" sz="1600" b="1" i="1" dirty="0" smtClean="0">
                <a:solidFill>
                  <a:schemeClr val="accent5">
                    <a:lumMod val="50000"/>
                  </a:schemeClr>
                </a:solidFill>
              </a:rPr>
              <a:t>.</a:t>
            </a:r>
            <a:r>
              <a:rPr lang="ru-RU" sz="1600" b="1" i="1" dirty="0">
                <a:solidFill>
                  <a:schemeClr val="accent5">
                    <a:lumMod val="50000"/>
                  </a:schemeClr>
                </a:solidFill>
              </a:rPr>
              <a:t> </a:t>
            </a:r>
            <a:endParaRPr lang="ru-RU" sz="1600" b="1" i="1" dirty="0" smtClean="0">
              <a:solidFill>
                <a:schemeClr val="accent5">
                  <a:lumMod val="50000"/>
                </a:schemeClr>
              </a:solidFill>
            </a:endParaRPr>
          </a:p>
          <a:p>
            <a:r>
              <a:rPr lang="ru-RU" sz="1600" b="1" i="1" dirty="0" smtClean="0">
                <a:solidFill>
                  <a:schemeClr val="accent5">
                    <a:lumMod val="50000"/>
                  </a:schemeClr>
                </a:solidFill>
              </a:rPr>
              <a:t>	                       </a:t>
            </a:r>
            <a:r>
              <a:rPr lang="ru-RU" sz="1200" b="1" i="1" dirty="0" smtClean="0">
                <a:solidFill>
                  <a:schemeClr val="accent5">
                    <a:lumMod val="50000"/>
                  </a:schemeClr>
                </a:solidFill>
              </a:rPr>
              <a:t>иеромонах </a:t>
            </a:r>
            <a:r>
              <a:rPr lang="ru-RU" sz="1200" b="1" i="1" dirty="0">
                <a:solidFill>
                  <a:schemeClr val="accent5">
                    <a:lumMod val="50000"/>
                  </a:schemeClr>
                </a:solidFill>
              </a:rPr>
              <a:t>Роман Матюшин</a:t>
            </a:r>
          </a:p>
          <a:p>
            <a:endParaRPr lang="ru-RU" sz="1200" b="1" i="1" dirty="0">
              <a:solidFill>
                <a:schemeClr val="accent5">
                  <a:lumMod val="50000"/>
                </a:schemeClr>
              </a:solidFill>
            </a:endParaRPr>
          </a:p>
        </p:txBody>
      </p:sp>
      <p:sp>
        <p:nvSpPr>
          <p:cNvPr id="6" name="Прямоугольник 5"/>
          <p:cNvSpPr/>
          <p:nvPr/>
        </p:nvSpPr>
        <p:spPr>
          <a:xfrm>
            <a:off x="323527" y="4692728"/>
            <a:ext cx="8545189" cy="1938992"/>
          </a:xfrm>
          <a:prstGeom prst="rect">
            <a:avLst/>
          </a:prstGeom>
        </p:spPr>
        <p:txBody>
          <a:bodyPr wrap="square">
            <a:spAutoFit/>
          </a:bodyPr>
          <a:lstStyle/>
          <a:p>
            <a:r>
              <a:rPr lang="ru-RU" sz="1200" b="1" i="1" dirty="0" smtClean="0">
                <a:solidFill>
                  <a:schemeClr val="accent5">
                    <a:lumMod val="50000"/>
                  </a:schemeClr>
                </a:solidFill>
              </a:rPr>
              <a:t>      « — </a:t>
            </a:r>
            <a:r>
              <a:rPr lang="ru-RU" sz="1200" b="1" i="1" dirty="0">
                <a:solidFill>
                  <a:schemeClr val="accent5">
                    <a:lumMod val="50000"/>
                  </a:schemeClr>
                </a:solidFill>
              </a:rPr>
              <a:t>Это Раненый, — поглаживает </a:t>
            </a:r>
            <a:r>
              <a:rPr lang="ru-RU" sz="1200" b="1" i="1" dirty="0" smtClean="0">
                <a:solidFill>
                  <a:schemeClr val="accent5">
                    <a:lumMod val="50000"/>
                  </a:schemeClr>
                </a:solidFill>
              </a:rPr>
              <a:t>звонарь </a:t>
            </a:r>
            <a:r>
              <a:rPr lang="ru-RU" sz="1200" b="1" i="1" dirty="0">
                <a:solidFill>
                  <a:schemeClr val="accent5">
                    <a:lumMod val="50000"/>
                  </a:schemeClr>
                </a:solidFill>
              </a:rPr>
              <a:t>большой колокол, — видите, кусок «юбки» откололся. Но звучит прекрасно</a:t>
            </a:r>
            <a:r>
              <a:rPr lang="ru-RU" sz="1200" b="1" i="1" dirty="0" smtClean="0">
                <a:solidFill>
                  <a:schemeClr val="accent5">
                    <a:lumMod val="50000"/>
                  </a:schemeClr>
                </a:solidFill>
              </a:rPr>
              <a:t>. </a:t>
            </a:r>
          </a:p>
          <a:p>
            <a:r>
              <a:rPr lang="ru-RU" sz="1200" b="1" i="1" dirty="0">
                <a:solidFill>
                  <a:schemeClr val="accent5">
                    <a:lumMod val="50000"/>
                  </a:schemeClr>
                </a:solidFill>
              </a:rPr>
              <a:t> </a:t>
            </a:r>
            <a:r>
              <a:rPr lang="ru-RU" sz="1200" b="1" i="1" dirty="0" smtClean="0">
                <a:solidFill>
                  <a:schemeClr val="accent5">
                    <a:lumMod val="50000"/>
                  </a:schemeClr>
                </a:solidFill>
              </a:rPr>
              <a:t>      Этот </a:t>
            </a:r>
            <a:r>
              <a:rPr lang="ru-RU" sz="1200" b="1" i="1" dirty="0">
                <a:solidFill>
                  <a:schemeClr val="accent5">
                    <a:lumMod val="50000"/>
                  </a:schemeClr>
                </a:solidFill>
              </a:rPr>
              <a:t>колокол, отлитый в 1848 году, единственный из 13 уцелел после революции, когда храм со звонницей был разорен большевиками. </a:t>
            </a:r>
            <a:r>
              <a:rPr lang="ru-RU" sz="1200" b="1" i="1" dirty="0" smtClean="0">
                <a:solidFill>
                  <a:schemeClr val="accent5">
                    <a:lumMod val="50000"/>
                  </a:schemeClr>
                </a:solidFill>
              </a:rPr>
              <a:t>В </a:t>
            </a:r>
            <a:r>
              <a:rPr lang="ru-RU" sz="1200" b="1" i="1" dirty="0">
                <a:solidFill>
                  <a:schemeClr val="accent5">
                    <a:lumMod val="50000"/>
                  </a:schemeClr>
                </a:solidFill>
              </a:rPr>
              <a:t>середине девяностых известный джазовый музыкант Арнольд Гороховский (крещенный Александром) с благословения настоятеля храма отца Георгия взялся за восстановление звонницы, а сам стал звонарем. На колокола собирали всем миром. Постепенно к Раненому добавились Светленький, Голосистый, Малышка, а несколько лет назад самый главный — Благовест, весом более тонны. Сейчас звоном девяти колоколов, управляемых профессиональным музыкантом, заслушивается вся округа</a:t>
            </a:r>
            <a:r>
              <a:rPr lang="ru-RU" sz="1200" b="1" i="1" dirty="0" smtClean="0">
                <a:solidFill>
                  <a:schemeClr val="accent5">
                    <a:lumMod val="50000"/>
                  </a:schemeClr>
                </a:solidFill>
              </a:rPr>
              <a:t>.»</a:t>
            </a:r>
          </a:p>
          <a:p>
            <a:endParaRPr lang="ru-RU" sz="1200" b="1" i="1" dirty="0">
              <a:solidFill>
                <a:schemeClr val="accent5">
                  <a:lumMod val="50000"/>
                </a:schemeClr>
              </a:solidFill>
            </a:endParaRPr>
          </a:p>
          <a:p>
            <a:r>
              <a:rPr lang="ru-RU" sz="1200" b="1" i="1" dirty="0" smtClean="0">
                <a:solidFill>
                  <a:schemeClr val="accent5">
                    <a:lumMod val="50000"/>
                  </a:schemeClr>
                </a:solidFill>
              </a:rPr>
              <a:t>                                                                                                                                                    газета «Новые округа» 24 июня 2016 г.</a:t>
            </a:r>
            <a:endParaRPr lang="ru-RU" sz="1200" b="1" i="1" dirty="0">
              <a:solidFill>
                <a:schemeClr val="accent5">
                  <a:lumMod val="50000"/>
                </a:schemeClr>
              </a:solidFill>
            </a:endParaRPr>
          </a:p>
        </p:txBody>
      </p:sp>
      <p:sp>
        <p:nvSpPr>
          <p:cNvPr id="7" name="Прямоугольник 6"/>
          <p:cNvSpPr/>
          <p:nvPr/>
        </p:nvSpPr>
        <p:spPr>
          <a:xfrm>
            <a:off x="4596122" y="1621351"/>
            <a:ext cx="4320479" cy="1600438"/>
          </a:xfrm>
          <a:prstGeom prst="rect">
            <a:avLst/>
          </a:prstGeom>
        </p:spPr>
        <p:txBody>
          <a:bodyPr wrap="square">
            <a:spAutoFit/>
          </a:bodyPr>
          <a:lstStyle/>
          <a:p>
            <a:r>
              <a:rPr lang="ru-RU" sz="1400" b="1" i="1" dirty="0" smtClean="0">
                <a:solidFill>
                  <a:schemeClr val="bg1"/>
                </a:solidFill>
              </a:rPr>
              <a:t>        Говоря </a:t>
            </a:r>
            <a:r>
              <a:rPr lang="ru-RU" sz="1400" b="1" i="1" dirty="0">
                <a:solidFill>
                  <a:schemeClr val="bg1"/>
                </a:solidFill>
              </a:rPr>
              <a:t>о храме в Александрово-Щапово, нельзя не упомянуть о часах, украшающих его колокольню.    Они были установлены в 1889 г. И.В. Щаповым, московским купцом-меценатом, владельцем усадьбы. На их корпусе выбито имя владельца часовой фирмы «Ф. Винтер» и место изготовления-Санкт-Петербург. </a:t>
            </a:r>
          </a:p>
        </p:txBody>
      </p:sp>
      <p:sp>
        <p:nvSpPr>
          <p:cNvPr id="8" name="Прямоугольник 7"/>
          <p:cNvSpPr/>
          <p:nvPr/>
        </p:nvSpPr>
        <p:spPr>
          <a:xfrm>
            <a:off x="168026" y="3511230"/>
            <a:ext cx="8724453" cy="984885"/>
          </a:xfrm>
          <a:prstGeom prst="rect">
            <a:avLst/>
          </a:prstGeom>
        </p:spPr>
        <p:txBody>
          <a:bodyPr wrap="square">
            <a:spAutoFit/>
          </a:bodyPr>
          <a:lstStyle/>
          <a:p>
            <a:r>
              <a:rPr lang="ru-RU" sz="1600" b="1" i="1" dirty="0" smtClean="0">
                <a:solidFill>
                  <a:schemeClr val="bg1"/>
                </a:solidFill>
              </a:rPr>
              <a:t>       </a:t>
            </a:r>
            <a:r>
              <a:rPr lang="ru-RU" sz="1400" b="1" i="1" dirty="0" smtClean="0">
                <a:solidFill>
                  <a:schemeClr val="bg1"/>
                </a:solidFill>
              </a:rPr>
              <a:t>Даже </a:t>
            </a:r>
            <a:r>
              <a:rPr lang="ru-RU" sz="1400" b="1" i="1" dirty="0">
                <a:solidFill>
                  <a:schemeClr val="bg1"/>
                </a:solidFill>
              </a:rPr>
              <a:t>после закрытия храма в 1929 г. часы  продолжали исправно показывать время, а колокол, соединенный с ними, возвещал его вехи. Этот старинный колокол, отлитый на знаменитом заводе Самгина в первой половине 19 в., и в наши дни продолжает радовать москвичей и гостей столицы своим малиновым звоном.</a:t>
            </a:r>
          </a:p>
        </p:txBody>
      </p:sp>
      <p:sp>
        <p:nvSpPr>
          <p:cNvPr id="9" name="Номер слайда 8"/>
          <p:cNvSpPr>
            <a:spLocks noGrp="1"/>
          </p:cNvSpPr>
          <p:nvPr>
            <p:ph type="sldNum" sz="quarter" idx="12"/>
          </p:nvPr>
        </p:nvSpPr>
        <p:spPr/>
        <p:txBody>
          <a:bodyPr/>
          <a:lstStyle/>
          <a:p>
            <a:fld id="{B19B0651-EE4F-4900-A07F-96A6BFA9D0F0}" type="slidenum">
              <a:rPr lang="ru-RU" smtClean="0"/>
              <a:pPr/>
              <a:t>23</a:t>
            </a:fld>
            <a:endParaRPr lang="ru-RU"/>
          </a:p>
        </p:txBody>
      </p:sp>
    </p:spTree>
    <p:extLst>
      <p:ext uri="{BB962C8B-B14F-4D97-AF65-F5344CB8AC3E}">
        <p14:creationId xmlns:p14="http://schemas.microsoft.com/office/powerpoint/2010/main" val="1453651577"/>
      </p:ext>
    </p:extLst>
  </p:cSld>
  <p:clrMapOvr>
    <a:masterClrMapping/>
  </p:clrMapOvr>
  <mc:AlternateContent xmlns:mc="http://schemas.openxmlformats.org/markup-compatibility/2006" xmlns:p14="http://schemas.microsoft.com/office/powerpoint/2010/main">
    <mc:Choice Requires="p14">
      <p:transition p14:dur="250" advClick="0" advTm="11000"/>
    </mc:Choice>
    <mc:Fallback xmlns="">
      <p:transition advClick="0" advTm="1100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188640"/>
            <a:ext cx="8208912" cy="707886"/>
          </a:xfrm>
          <a:prstGeom prst="rect">
            <a:avLst/>
          </a:prstGeom>
        </p:spPr>
        <p:txBody>
          <a:bodyPr wrap="square">
            <a:spAutoFit/>
          </a:bodyPr>
          <a:lstStyle/>
          <a:p>
            <a:pPr algn="ctr"/>
            <a:r>
              <a:rPr lang="ru-RU" sz="2000" b="1" i="1" dirty="0" smtClean="0">
                <a:solidFill>
                  <a:schemeClr val="bg1"/>
                </a:solidFill>
              </a:rPr>
              <a:t>Органный зал им. Народного артиста Российской Федерации</a:t>
            </a:r>
          </a:p>
          <a:p>
            <a:pPr algn="ctr"/>
            <a:r>
              <a:rPr lang="ru-RU" sz="2000" b="1" i="1" dirty="0" smtClean="0">
                <a:solidFill>
                  <a:schemeClr val="bg1"/>
                </a:solidFill>
              </a:rPr>
              <a:t> О.Г. </a:t>
            </a:r>
            <a:r>
              <a:rPr lang="ru-RU" sz="2000" b="1" i="1" dirty="0" err="1" smtClean="0">
                <a:solidFill>
                  <a:schemeClr val="bg1"/>
                </a:solidFill>
              </a:rPr>
              <a:t>Янченко</a:t>
            </a:r>
            <a:endParaRPr lang="ru-RU" sz="2000" b="1" i="1" dirty="0">
              <a:solidFill>
                <a:schemeClr val="bg1"/>
              </a:solidFill>
            </a:endParaRPr>
          </a:p>
        </p:txBody>
      </p:sp>
      <p:pic>
        <p:nvPicPr>
          <p:cNvPr id="3" name="Picture 2" descr="E:\Фото\10169242_729074867206514_4955502035705129574_n.jpg"/>
          <p:cNvPicPr>
            <a:picLocks noChangeAspect="1" noChangeArrowheads="1"/>
          </p:cNvPicPr>
          <p:nvPr/>
        </p:nvPicPr>
        <p:blipFill>
          <a:blip r:embed="rId2" cstate="print"/>
          <a:srcRect l="9976" r="9976"/>
          <a:stretch>
            <a:fillRect/>
          </a:stretch>
        </p:blipFill>
        <p:spPr bwMode="auto">
          <a:xfrm>
            <a:off x="207098" y="896526"/>
            <a:ext cx="6018151" cy="4346443"/>
          </a:xfrm>
          <a:prstGeom prst="rect">
            <a:avLst/>
          </a:prstGeom>
          <a:noFill/>
          <a:effectLst>
            <a:softEdge rad="127000"/>
          </a:effectLst>
        </p:spPr>
      </p:pic>
      <p:sp>
        <p:nvSpPr>
          <p:cNvPr id="4" name="Прямоугольник 3"/>
          <p:cNvSpPr/>
          <p:nvPr/>
        </p:nvSpPr>
        <p:spPr>
          <a:xfrm>
            <a:off x="207098" y="5438743"/>
            <a:ext cx="8604448" cy="954107"/>
          </a:xfrm>
          <a:prstGeom prst="rect">
            <a:avLst/>
          </a:prstGeom>
        </p:spPr>
        <p:txBody>
          <a:bodyPr wrap="square">
            <a:spAutoFit/>
          </a:bodyPr>
          <a:lstStyle/>
          <a:p>
            <a:r>
              <a:rPr lang="ru-RU" sz="1400" b="1" i="1" dirty="0" smtClean="0">
                <a:solidFill>
                  <a:schemeClr val="bg1"/>
                </a:solidFill>
              </a:rPr>
              <a:t>       Первый концерт в Щаповском органном зале состоялся в мае 1989 года в Церкви Успения Пресвятой Богородицы.  В настоящее время органный зал расположен в здании бывшей сельскохозяйственной школы. Кроме органа в концертном зале присутствует фортепиано “STEINWAY &amp; SONS”, 1912 г. – уникальный музыкальный инструмент, аналоги которого существуют в мире в единичных экземплярах.</a:t>
            </a:r>
            <a:endParaRPr lang="ru-RU" sz="1400" b="1" i="1" dirty="0">
              <a:solidFill>
                <a:schemeClr val="bg1"/>
              </a:solidFill>
            </a:endParaRPr>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6338" y="960796"/>
            <a:ext cx="2232248" cy="2951992"/>
          </a:xfrm>
          <a:prstGeom prst="rect">
            <a:avLst/>
          </a:prstGeom>
          <a:ln>
            <a:noFill/>
          </a:ln>
          <a:effectLst>
            <a:outerShdw blurRad="44450" dist="27940" dir="5400000" algn="ctr">
              <a:srgbClr val="000000">
                <a:alpha val="32000"/>
              </a:srgbClr>
            </a:outerShdw>
            <a:softEdge rad="127000"/>
          </a:effectLst>
          <a:scene3d>
            <a:camera prst="orthographicFront">
              <a:rot lat="0" lon="0" rev="0"/>
            </a:camera>
            <a:lightRig rig="balanced" dir="t">
              <a:rot lat="0" lon="0" rev="8700000"/>
            </a:lightRig>
          </a:scene3d>
          <a:sp3d>
            <a:bevelT w="190500" h="38100"/>
          </a:sp3d>
        </p:spPr>
      </p:pic>
      <p:sp>
        <p:nvSpPr>
          <p:cNvPr id="6" name="Прямоугольник 5"/>
          <p:cNvSpPr/>
          <p:nvPr/>
        </p:nvSpPr>
        <p:spPr>
          <a:xfrm>
            <a:off x="6502088" y="4054574"/>
            <a:ext cx="2433324" cy="523220"/>
          </a:xfrm>
          <a:prstGeom prst="rect">
            <a:avLst/>
          </a:prstGeom>
        </p:spPr>
        <p:txBody>
          <a:bodyPr wrap="square">
            <a:spAutoFit/>
          </a:bodyPr>
          <a:lstStyle/>
          <a:p>
            <a:r>
              <a:rPr lang="ru-RU" sz="1400" b="1" i="1" dirty="0" smtClean="0">
                <a:solidFill>
                  <a:schemeClr val="bg1"/>
                </a:solidFill>
              </a:rPr>
              <a:t>Олег Григорьевич Янченко</a:t>
            </a:r>
          </a:p>
          <a:p>
            <a:r>
              <a:rPr lang="ru-RU" sz="1400" b="1" i="1" dirty="0" smtClean="0">
                <a:solidFill>
                  <a:schemeClr val="bg1"/>
                </a:solidFill>
              </a:rPr>
              <a:t>              (1939-2002)</a:t>
            </a:r>
            <a:endParaRPr lang="ru-RU" sz="1400" b="1" i="1" dirty="0">
              <a:solidFill>
                <a:schemeClr val="bg1"/>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pPr/>
              <a:t>24</a:t>
            </a:fld>
            <a:endParaRPr lang="ru-RU"/>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259632" y="116632"/>
            <a:ext cx="7344816" cy="646331"/>
          </a:xfrm>
          <a:prstGeom prst="rect">
            <a:avLst/>
          </a:prstGeom>
        </p:spPr>
        <p:txBody>
          <a:bodyPr wrap="square">
            <a:spAutoFit/>
          </a:bodyPr>
          <a:lstStyle/>
          <a:p>
            <a:pPr algn="ctr"/>
            <a:r>
              <a:rPr lang="ru-RU" b="1" i="1" dirty="0" smtClean="0">
                <a:solidFill>
                  <a:schemeClr val="bg1"/>
                </a:solidFill>
              </a:rPr>
              <a:t>Храм Вознесения Господня в селе Сатино Русское (1819 г.) с приделом Святой Равноапостольной Нины (1915 г.)</a:t>
            </a:r>
            <a:endParaRPr lang="ru-RU" b="1" i="1" dirty="0">
              <a:solidFill>
                <a:schemeClr val="bg1"/>
              </a:solidFill>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858963"/>
            <a:ext cx="3337808" cy="2229656"/>
          </a:xfrm>
          <a:prstGeom prst="rect">
            <a:avLst/>
          </a:prstGeom>
        </p:spPr>
        <p:style>
          <a:lnRef idx="0">
            <a:schemeClr val="accent1"/>
          </a:lnRef>
          <a:fillRef idx="3">
            <a:schemeClr val="accent1"/>
          </a:fillRef>
          <a:effectRef idx="3">
            <a:schemeClr val="accent1"/>
          </a:effectRef>
          <a:fontRef idx="minor">
            <a:schemeClr val="lt1"/>
          </a:fontRef>
        </p:style>
      </p:pic>
      <p:sp>
        <p:nvSpPr>
          <p:cNvPr id="6" name="TextBox 5"/>
          <p:cNvSpPr txBox="1"/>
          <p:nvPr/>
        </p:nvSpPr>
        <p:spPr>
          <a:xfrm>
            <a:off x="323528" y="3184619"/>
            <a:ext cx="8594391" cy="3816429"/>
          </a:xfrm>
          <a:prstGeom prst="rect">
            <a:avLst/>
          </a:prstGeom>
          <a:noFill/>
        </p:spPr>
        <p:txBody>
          <a:bodyPr wrap="square" rtlCol="0">
            <a:spAutoFit/>
          </a:bodyPr>
          <a:lstStyle/>
          <a:p>
            <a:endParaRPr lang="ru-RU" sz="1200" b="1" i="1" dirty="0" smtClean="0">
              <a:solidFill>
                <a:schemeClr val="bg1"/>
              </a:solidFill>
            </a:endParaRPr>
          </a:p>
          <a:p>
            <a:r>
              <a:rPr lang="ru-RU" sz="1200" b="1" i="1" dirty="0" smtClean="0">
                <a:solidFill>
                  <a:schemeClr val="bg1"/>
                </a:solidFill>
              </a:rPr>
              <a:t>       Скорее </a:t>
            </a:r>
            <a:r>
              <a:rPr lang="ru-RU" sz="1200" b="1" i="1" dirty="0">
                <a:solidFill>
                  <a:schemeClr val="bg1"/>
                </a:solidFill>
              </a:rPr>
              <a:t>всего, храм был заложен и построен вместе с селом при Иване Калите, как было принято в то время. </a:t>
            </a:r>
          </a:p>
          <a:p>
            <a:r>
              <a:rPr lang="ru-RU" sz="1200" b="1" i="1" dirty="0">
                <a:solidFill>
                  <a:schemeClr val="bg1"/>
                </a:solidFill>
              </a:rPr>
              <a:t>      В 1802г. «по нечаянности» сгорела каменная церковь, построенная вместо деревянной, и Санкт-Петербургский купец Михаил Иванович Кондаков обратился к духовным властям с просьбой о постройке новой каменной церкви «в селе Сатине, в коем я родился и в коем погребены мои родственники». </a:t>
            </a:r>
            <a:r>
              <a:rPr lang="ru-RU" sz="1200" b="1" i="1" dirty="0" err="1">
                <a:solidFill>
                  <a:schemeClr val="bg1"/>
                </a:solidFill>
              </a:rPr>
              <a:t>Храмоздатная</a:t>
            </a:r>
            <a:r>
              <a:rPr lang="ru-RU" sz="1200" b="1" i="1" dirty="0">
                <a:solidFill>
                  <a:schemeClr val="bg1"/>
                </a:solidFill>
              </a:rPr>
              <a:t> грамота была получена, и вскоре началось возведение церкви.</a:t>
            </a:r>
          </a:p>
          <a:p>
            <a:r>
              <a:rPr lang="ru-RU" sz="1200" b="1" i="1" dirty="0">
                <a:solidFill>
                  <a:schemeClr val="bg1"/>
                </a:solidFill>
              </a:rPr>
              <a:t>     К 1812г., когда храм подвергся разорению наполеоновской армией, была выстроена только трапезная с приделом святителя Николая и колокольня. </a:t>
            </a:r>
          </a:p>
          <a:p>
            <a:r>
              <a:rPr lang="ru-RU" sz="1200" b="1" i="1" dirty="0">
                <a:solidFill>
                  <a:schemeClr val="bg1"/>
                </a:solidFill>
              </a:rPr>
              <a:t>      Только к 1819 г. иждивением М. Кондакова и частично на церковные деньги, церковь была полностью отстроена и подготовлена к освящению, которое было совершено экономом Новгородского архиерейского дома </a:t>
            </a:r>
            <a:r>
              <a:rPr lang="ru-RU" sz="1200" b="1" i="1" dirty="0" err="1">
                <a:solidFill>
                  <a:schemeClr val="bg1"/>
                </a:solidFill>
              </a:rPr>
              <a:t>Вяжицким</a:t>
            </a:r>
            <a:r>
              <a:rPr lang="ru-RU" sz="1200" b="1" i="1" dirty="0">
                <a:solidFill>
                  <a:schemeClr val="bg1"/>
                </a:solidFill>
              </a:rPr>
              <a:t> архимандритом Герасимом 13 июля 1819 г. Тёплый придел святителя Николая был освящен раньше</a:t>
            </a:r>
            <a:r>
              <a:rPr lang="ru-RU" sz="1200" b="1" i="1" dirty="0" smtClean="0">
                <a:solidFill>
                  <a:schemeClr val="bg1"/>
                </a:solidFill>
              </a:rPr>
              <a:t>.</a:t>
            </a:r>
          </a:p>
          <a:p>
            <a:endParaRPr lang="en-US" sz="1200" b="1" i="1" dirty="0">
              <a:solidFill>
                <a:schemeClr val="bg1"/>
              </a:solidFill>
            </a:endParaRPr>
          </a:p>
          <a:p>
            <a:r>
              <a:rPr lang="ru-RU" sz="1200" b="1" i="1" dirty="0" smtClean="0">
                <a:solidFill>
                  <a:schemeClr val="bg1"/>
                </a:solidFill>
              </a:rPr>
              <a:t>       В </a:t>
            </a:r>
            <a:r>
              <a:rPr lang="ru-RU" sz="1200" b="1" i="1" dirty="0">
                <a:solidFill>
                  <a:schemeClr val="bg1"/>
                </a:solidFill>
              </a:rPr>
              <a:t>начале ХХ столетия, хотя приход церкви и не увеличился, однако, священник Алексей </a:t>
            </a:r>
            <a:r>
              <a:rPr lang="ru-RU" sz="1200" b="1" i="1" dirty="0" err="1">
                <a:solidFill>
                  <a:schemeClr val="bg1"/>
                </a:solidFill>
              </a:rPr>
              <a:t>Осташевский</a:t>
            </a:r>
            <a:r>
              <a:rPr lang="ru-RU" sz="1200" b="1" i="1" dirty="0">
                <a:solidFill>
                  <a:schemeClr val="bg1"/>
                </a:solidFill>
              </a:rPr>
              <a:t>, служивший в храме с 1904 г., и прихожане обратились в </a:t>
            </a:r>
            <a:r>
              <a:rPr lang="ru-RU" sz="1200" b="1" i="1" dirty="0" smtClean="0">
                <a:solidFill>
                  <a:schemeClr val="bg1"/>
                </a:solidFill>
              </a:rPr>
              <a:t>Духовную Консисторию </a:t>
            </a:r>
            <a:r>
              <a:rPr lang="ru-RU" sz="1200" b="1" i="1" dirty="0">
                <a:solidFill>
                  <a:schemeClr val="bg1"/>
                </a:solidFill>
              </a:rPr>
              <a:t>с просьбой о пристройке к церкви дополнительного помещения с приделом. </a:t>
            </a:r>
            <a:r>
              <a:rPr lang="ru-RU" sz="1200" b="1" i="1" dirty="0" smtClean="0">
                <a:solidFill>
                  <a:schemeClr val="bg1"/>
                </a:solidFill>
              </a:rPr>
              <a:t>Финансировала </a:t>
            </a:r>
            <a:r>
              <a:rPr lang="ru-RU" sz="1200" b="1" i="1" dirty="0">
                <a:solidFill>
                  <a:schemeClr val="bg1"/>
                </a:solidFill>
              </a:rPr>
              <a:t>строительство помещица Анна Васильевна </a:t>
            </a:r>
            <a:r>
              <a:rPr lang="ru-RU" sz="1200" b="1" i="1" dirty="0" smtClean="0">
                <a:solidFill>
                  <a:schemeClr val="bg1"/>
                </a:solidFill>
              </a:rPr>
              <a:t>Войнова. Большой </a:t>
            </a:r>
            <a:r>
              <a:rPr lang="ru-RU" sz="1200" b="1" i="1" dirty="0">
                <a:solidFill>
                  <a:schemeClr val="bg1"/>
                </a:solidFill>
              </a:rPr>
              <a:t>придел, названный в честь святой равноапостольной </a:t>
            </a:r>
            <a:r>
              <a:rPr lang="ru-RU" sz="1200" b="1" i="1" dirty="0" smtClean="0">
                <a:solidFill>
                  <a:schemeClr val="bg1"/>
                </a:solidFill>
              </a:rPr>
              <a:t>Нины, </a:t>
            </a:r>
            <a:r>
              <a:rPr lang="ru-RU" sz="1200" b="1" i="1" dirty="0">
                <a:solidFill>
                  <a:schemeClr val="bg1"/>
                </a:solidFill>
              </a:rPr>
              <a:t>разместился с левой стороны. Автором проекта был художник-архитектор </a:t>
            </a:r>
            <a:r>
              <a:rPr lang="ru-RU" sz="1200" b="1" i="1" dirty="0" err="1">
                <a:solidFill>
                  <a:schemeClr val="bg1"/>
                </a:solidFill>
              </a:rPr>
              <a:t>М.Кехнер</a:t>
            </a:r>
            <a:r>
              <a:rPr lang="ru-RU" sz="1200" b="1" i="1" dirty="0" smtClean="0">
                <a:solidFill>
                  <a:schemeClr val="bg1"/>
                </a:solidFill>
              </a:rPr>
              <a:t>.  Придел </a:t>
            </a:r>
            <a:r>
              <a:rPr lang="ru-RU" sz="1200" b="1" i="1" dirty="0">
                <a:solidFill>
                  <a:schemeClr val="bg1"/>
                </a:solidFill>
              </a:rPr>
              <a:t>был освящен в 1915 г. Также иждивением Анны Васильевны была создана община в честь равноапостольной Нины с приютом и школой для крестьянских детей и сирот воинов. Община действовала вплоть до 1917 г., став многочисленным и влиятельным </a:t>
            </a:r>
            <a:r>
              <a:rPr lang="ru-RU" sz="1200" b="1" i="1" dirty="0" smtClean="0">
                <a:solidFill>
                  <a:schemeClr val="bg1"/>
                </a:solidFill>
              </a:rPr>
              <a:t>братством.</a:t>
            </a:r>
            <a:endParaRPr lang="ru-RU" sz="1200" b="1" i="1" dirty="0">
              <a:solidFill>
                <a:schemeClr val="bg1"/>
              </a:solidFill>
            </a:endParaRPr>
          </a:p>
          <a:p>
            <a:endParaRPr lang="ru-RU" sz="1400" b="1" dirty="0">
              <a:solidFill>
                <a:schemeClr val="bg1"/>
              </a:solidFill>
            </a:endParaRPr>
          </a:p>
        </p:txBody>
      </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30692" y="955016"/>
            <a:ext cx="1228288" cy="1920596"/>
          </a:xfrm>
          <a:prstGeom prst="rect">
            <a:avLst/>
          </a:prstGeom>
        </p:spPr>
        <p:style>
          <a:lnRef idx="0">
            <a:schemeClr val="accent1"/>
          </a:lnRef>
          <a:fillRef idx="3">
            <a:schemeClr val="accent1"/>
          </a:fillRef>
          <a:effectRef idx="3">
            <a:schemeClr val="accent1"/>
          </a:effectRef>
          <a:fontRef idx="minor">
            <a:schemeClr val="lt1"/>
          </a:fontRef>
        </p:style>
      </p:pic>
      <p:sp>
        <p:nvSpPr>
          <p:cNvPr id="11" name="TextBox 10"/>
          <p:cNvSpPr txBox="1"/>
          <p:nvPr/>
        </p:nvSpPr>
        <p:spPr>
          <a:xfrm>
            <a:off x="6372200" y="1044076"/>
            <a:ext cx="2411760" cy="1754326"/>
          </a:xfrm>
          <a:prstGeom prst="rect">
            <a:avLst/>
          </a:prstGeom>
          <a:noFill/>
        </p:spPr>
        <p:txBody>
          <a:bodyPr wrap="square" rtlCol="0">
            <a:spAutoFit/>
          </a:bodyPr>
          <a:lstStyle/>
          <a:p>
            <a:r>
              <a:rPr lang="ru-RU" sz="1200" b="1" i="1" dirty="0" smtClean="0">
                <a:solidFill>
                  <a:schemeClr val="bg1"/>
                </a:solidFill>
              </a:rPr>
              <a:t>Святая </a:t>
            </a:r>
            <a:r>
              <a:rPr lang="ru-RU" sz="1200" b="1" i="1" dirty="0">
                <a:solidFill>
                  <a:schemeClr val="bg1"/>
                </a:solidFill>
              </a:rPr>
              <a:t>равноапостольная Нина особым образом почитается в Грузии — в качестве просветительницы, приведшей страну к православию. Равным образом святая Нина чтима в России, где с ее именем связано такое историческое событие, как снятие блокады </a:t>
            </a:r>
            <a:r>
              <a:rPr lang="ru-RU" sz="1200" b="1" i="1" dirty="0" smtClean="0">
                <a:solidFill>
                  <a:schemeClr val="bg1"/>
                </a:solidFill>
              </a:rPr>
              <a:t>Ленинграда.</a:t>
            </a:r>
            <a:endParaRPr lang="ru-RU" sz="1200" b="1" i="1" dirty="0">
              <a:solidFill>
                <a:schemeClr val="bg1"/>
              </a:solidFill>
            </a:endParaRPr>
          </a:p>
        </p:txBody>
      </p:sp>
      <p:sp>
        <p:nvSpPr>
          <p:cNvPr id="12" name="Прямоугольник 11"/>
          <p:cNvSpPr/>
          <p:nvPr/>
        </p:nvSpPr>
        <p:spPr>
          <a:xfrm>
            <a:off x="4257986" y="3022081"/>
            <a:ext cx="2480231" cy="276999"/>
          </a:xfrm>
          <a:prstGeom prst="rect">
            <a:avLst/>
          </a:prstGeom>
        </p:spPr>
        <p:txBody>
          <a:bodyPr wrap="none">
            <a:spAutoFit/>
          </a:bodyPr>
          <a:lstStyle/>
          <a:p>
            <a:r>
              <a:rPr lang="ru-RU" sz="1200" b="1" dirty="0">
                <a:solidFill>
                  <a:schemeClr val="bg1"/>
                </a:solidFill>
              </a:rPr>
              <a:t>Святая Равноапостольная </a:t>
            </a:r>
            <a:r>
              <a:rPr lang="ru-RU" sz="1200" b="1" dirty="0" smtClean="0">
                <a:solidFill>
                  <a:schemeClr val="bg1"/>
                </a:solidFill>
              </a:rPr>
              <a:t>Нина</a:t>
            </a:r>
            <a:endParaRPr lang="ru-RU" sz="1200" b="1" dirty="0">
              <a:solidFill>
                <a:schemeClr val="bg1"/>
              </a:solidFill>
            </a:endParaRPr>
          </a:p>
        </p:txBody>
      </p:sp>
      <p:sp>
        <p:nvSpPr>
          <p:cNvPr id="4" name="Номер слайда 3"/>
          <p:cNvSpPr>
            <a:spLocks noGrp="1"/>
          </p:cNvSpPr>
          <p:nvPr>
            <p:ph type="sldNum" sz="quarter" idx="12"/>
          </p:nvPr>
        </p:nvSpPr>
        <p:spPr/>
        <p:txBody>
          <a:bodyPr/>
          <a:lstStyle/>
          <a:p>
            <a:fld id="{B19B0651-EE4F-4900-A07F-96A6BFA9D0F0}" type="slidenum">
              <a:rPr lang="ru-RU" smtClean="0"/>
              <a:pPr/>
              <a:t>25</a:t>
            </a:fld>
            <a:endParaRPr lang="ru-RU"/>
          </a:p>
        </p:txBody>
      </p:sp>
    </p:spTree>
    <p:extLst>
      <p:ext uri="{BB962C8B-B14F-4D97-AF65-F5344CB8AC3E}">
        <p14:creationId xmlns:p14="http://schemas.microsoft.com/office/powerpoint/2010/main" val="35225791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136" y="674299"/>
            <a:ext cx="2276660" cy="3456384"/>
          </a:xfrm>
          <a:prstGeom prst="rect">
            <a:avLst/>
          </a:prstGeom>
        </p:spPr>
        <p:style>
          <a:lnRef idx="0">
            <a:schemeClr val="accent1"/>
          </a:lnRef>
          <a:fillRef idx="3">
            <a:schemeClr val="accent1"/>
          </a:fillRef>
          <a:effectRef idx="3">
            <a:schemeClr val="accent1"/>
          </a:effectRef>
          <a:fontRef idx="minor">
            <a:schemeClr val="lt1"/>
          </a:fontRef>
        </p:style>
      </p:pic>
      <p:sp>
        <p:nvSpPr>
          <p:cNvPr id="3" name="TextBox 2"/>
          <p:cNvSpPr txBox="1"/>
          <p:nvPr/>
        </p:nvSpPr>
        <p:spPr>
          <a:xfrm>
            <a:off x="2411760" y="116632"/>
            <a:ext cx="6732240" cy="400110"/>
          </a:xfrm>
          <a:prstGeom prst="rect">
            <a:avLst/>
          </a:prstGeom>
          <a:noFill/>
        </p:spPr>
        <p:txBody>
          <a:bodyPr wrap="square" rtlCol="0">
            <a:spAutoFit/>
          </a:bodyPr>
          <a:lstStyle/>
          <a:p>
            <a:r>
              <a:rPr lang="ru-RU" sz="2000" b="1" i="1" dirty="0" smtClean="0">
                <a:solidFill>
                  <a:schemeClr val="bg1"/>
                </a:solidFill>
              </a:rPr>
              <a:t>Вера и традиции православия живы и в наше время!</a:t>
            </a:r>
            <a:endParaRPr lang="ru-RU" sz="2000" b="1" i="1" dirty="0">
              <a:solidFill>
                <a:schemeClr val="bg1"/>
              </a:solidFill>
            </a:endParaRPr>
          </a:p>
        </p:txBody>
      </p:sp>
      <p:sp>
        <p:nvSpPr>
          <p:cNvPr id="4" name="Прямоугольник 3"/>
          <p:cNvSpPr/>
          <p:nvPr/>
        </p:nvSpPr>
        <p:spPr>
          <a:xfrm>
            <a:off x="4932040" y="5086070"/>
            <a:ext cx="4032448" cy="738664"/>
          </a:xfrm>
          <a:prstGeom prst="rect">
            <a:avLst/>
          </a:prstGeom>
        </p:spPr>
        <p:txBody>
          <a:bodyPr wrap="square">
            <a:spAutoFit/>
          </a:bodyPr>
          <a:lstStyle/>
          <a:p>
            <a:r>
              <a:rPr lang="ru-RU" sz="1400" b="1" i="1" dirty="0">
                <a:solidFill>
                  <a:schemeClr val="bg1"/>
                </a:solidFill>
              </a:rPr>
              <a:t>Евгений </a:t>
            </a:r>
            <a:r>
              <a:rPr lang="ru-RU" sz="1400" b="1" i="1" dirty="0" smtClean="0">
                <a:solidFill>
                  <a:schemeClr val="bg1"/>
                </a:solidFill>
              </a:rPr>
              <a:t>Родионов окончил </a:t>
            </a:r>
            <a:r>
              <a:rPr lang="ru-RU" sz="1400" b="1" i="1" dirty="0">
                <a:solidFill>
                  <a:schemeClr val="bg1"/>
                </a:solidFill>
              </a:rPr>
              <a:t>девять классов общеобразовательной школы в посёлке Курилово </a:t>
            </a:r>
            <a:r>
              <a:rPr lang="ru-RU" sz="1400" b="1" i="1" dirty="0" smtClean="0">
                <a:solidFill>
                  <a:schemeClr val="bg1"/>
                </a:solidFill>
              </a:rPr>
              <a:t>Щаповского поселения.</a:t>
            </a:r>
            <a:endParaRPr lang="ru-RU" sz="1400" b="1" i="1" dirty="0">
              <a:solidFill>
                <a:schemeClr val="bg1"/>
              </a:solidFill>
            </a:endParaRPr>
          </a:p>
        </p:txBody>
      </p:sp>
      <p:sp>
        <p:nvSpPr>
          <p:cNvPr id="5" name="Прямоугольник 4"/>
          <p:cNvSpPr/>
          <p:nvPr/>
        </p:nvSpPr>
        <p:spPr>
          <a:xfrm>
            <a:off x="2825552" y="865047"/>
            <a:ext cx="5904656" cy="1569660"/>
          </a:xfrm>
          <a:prstGeom prst="rect">
            <a:avLst/>
          </a:prstGeom>
        </p:spPr>
        <p:txBody>
          <a:bodyPr wrap="square">
            <a:spAutoFit/>
          </a:bodyPr>
          <a:lstStyle/>
          <a:p>
            <a:r>
              <a:rPr lang="ru-RU" sz="1600" b="1" i="1" u="sng" dirty="0" smtClean="0">
                <a:solidFill>
                  <a:schemeClr val="bg1"/>
                </a:solidFill>
              </a:rPr>
              <a:t>Евгений Родионов </a:t>
            </a:r>
            <a:r>
              <a:rPr lang="ru-RU" sz="1600" b="1" i="1" dirty="0" smtClean="0">
                <a:solidFill>
                  <a:schemeClr val="bg1"/>
                </a:solidFill>
              </a:rPr>
              <a:t>- российский </a:t>
            </a:r>
            <a:r>
              <a:rPr lang="ru-RU" sz="1600" b="1" i="1" dirty="0" err="1" smtClean="0">
                <a:solidFill>
                  <a:schemeClr val="bg1"/>
                </a:solidFill>
              </a:rPr>
              <a:t>военнослужщаий</a:t>
            </a:r>
            <a:r>
              <a:rPr lang="ru-RU" sz="1600" b="1" i="1" dirty="0">
                <a:solidFill>
                  <a:schemeClr val="bg1"/>
                </a:solidFill>
              </a:rPr>
              <a:t>, рядовой Пограничных войск РФ. На </a:t>
            </a:r>
            <a:r>
              <a:rPr lang="ru-RU" sz="1600" b="1" i="1" dirty="0" smtClean="0">
                <a:solidFill>
                  <a:schemeClr val="bg1"/>
                </a:solidFill>
              </a:rPr>
              <a:t>Первой Чеченской войне </a:t>
            </a:r>
            <a:r>
              <a:rPr lang="ru-RU" sz="1600" b="1" i="1" dirty="0">
                <a:solidFill>
                  <a:schemeClr val="bg1"/>
                </a:solidFill>
              </a:rPr>
              <a:t>вместе с группой сослуживцев долгое время провёл в плену, подвергаясь жестоким </a:t>
            </a:r>
            <a:r>
              <a:rPr lang="ru-RU" sz="1600" b="1" i="1" dirty="0" smtClean="0">
                <a:solidFill>
                  <a:schemeClr val="bg1"/>
                </a:solidFill>
              </a:rPr>
              <a:t>пыткам, но не отказался от православной веры. </a:t>
            </a:r>
            <a:r>
              <a:rPr lang="ru-RU" sz="1600" b="1" i="1" dirty="0">
                <a:solidFill>
                  <a:schemeClr val="bg1"/>
                </a:solidFill>
              </a:rPr>
              <a:t>Для многих Евгений стал символом мужества, чести и </a:t>
            </a:r>
            <a:r>
              <a:rPr lang="ru-RU" sz="1600" b="1" i="1" dirty="0" smtClean="0">
                <a:solidFill>
                  <a:schemeClr val="bg1"/>
                </a:solidFill>
              </a:rPr>
              <a:t>верности. </a:t>
            </a:r>
            <a:r>
              <a:rPr lang="ru-RU" sz="1600" b="1" i="1" dirty="0">
                <a:solidFill>
                  <a:schemeClr val="bg1"/>
                </a:solidFill>
              </a:rPr>
              <a:t>Посмертно награждён орденом Мужества. </a:t>
            </a:r>
          </a:p>
        </p:txBody>
      </p:sp>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2040" y="2754550"/>
            <a:ext cx="3239448" cy="2159632"/>
          </a:xfrm>
          <a:prstGeom prst="rect">
            <a:avLst/>
          </a:prstGeom>
        </p:spPr>
        <p:style>
          <a:lnRef idx="0">
            <a:schemeClr val="accent1"/>
          </a:lnRef>
          <a:fillRef idx="3">
            <a:schemeClr val="accent1"/>
          </a:fillRef>
          <a:effectRef idx="3">
            <a:schemeClr val="accent1"/>
          </a:effectRef>
          <a:fontRef idx="minor">
            <a:schemeClr val="lt1"/>
          </a:fontRef>
        </p:style>
      </p:pic>
      <p:pic>
        <p:nvPicPr>
          <p:cNvPr id="7170" name="Picture 2" descr="https://pics.meshok.net/pics9/7048118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27784" y="2637007"/>
            <a:ext cx="1625002" cy="1217956"/>
          </a:xfrm>
          <a:prstGeom prst="rect">
            <a:avLst/>
          </a:prstGeom>
        </p:spPr>
        <p:style>
          <a:lnRef idx="0">
            <a:schemeClr val="accent1"/>
          </a:lnRef>
          <a:fillRef idx="3">
            <a:schemeClr val="accent1"/>
          </a:fillRef>
          <a:effectRef idx="3">
            <a:schemeClr val="accent1"/>
          </a:effectRef>
          <a:fontRef idx="minor">
            <a:schemeClr val="lt1"/>
          </a:fontRef>
        </p:style>
      </p:pic>
      <p:sp>
        <p:nvSpPr>
          <p:cNvPr id="7" name="Прямоугольник 6"/>
          <p:cNvSpPr/>
          <p:nvPr/>
        </p:nvSpPr>
        <p:spPr>
          <a:xfrm>
            <a:off x="125760" y="4259563"/>
            <a:ext cx="4572000" cy="523220"/>
          </a:xfrm>
          <a:prstGeom prst="rect">
            <a:avLst/>
          </a:prstGeom>
        </p:spPr>
        <p:txBody>
          <a:bodyPr>
            <a:spAutoFit/>
          </a:bodyPr>
          <a:lstStyle/>
          <a:p>
            <a:r>
              <a:rPr lang="ru-RU" sz="1400" b="1" i="1" dirty="0" smtClean="0">
                <a:solidFill>
                  <a:schemeClr val="bg1"/>
                </a:solidFill>
              </a:rPr>
              <a:t>Могила Евгения Родионова находится в с. </a:t>
            </a:r>
            <a:r>
              <a:rPr lang="ru-RU" sz="1400" b="1" i="1" dirty="0" err="1" smtClean="0">
                <a:solidFill>
                  <a:schemeClr val="bg1"/>
                </a:solidFill>
              </a:rPr>
              <a:t>Сатино</a:t>
            </a:r>
            <a:r>
              <a:rPr lang="ru-RU" sz="1400" b="1" i="1" dirty="0" smtClean="0">
                <a:solidFill>
                  <a:schemeClr val="bg1"/>
                </a:solidFill>
              </a:rPr>
              <a:t>-Русское, </a:t>
            </a:r>
            <a:r>
              <a:rPr lang="ru-RU" sz="1400" b="1" i="1" dirty="0">
                <a:solidFill>
                  <a:schemeClr val="bg1"/>
                </a:solidFill>
              </a:rPr>
              <a:t>возле Вознесенского </a:t>
            </a:r>
            <a:r>
              <a:rPr lang="ru-RU" sz="1400" b="1" i="1" dirty="0" smtClean="0">
                <a:solidFill>
                  <a:schemeClr val="bg1"/>
                </a:solidFill>
              </a:rPr>
              <a:t>храма.</a:t>
            </a:r>
            <a:endParaRPr lang="ru-RU" sz="1400" b="1" i="1" dirty="0">
              <a:solidFill>
                <a:schemeClr val="bg1"/>
              </a:solidFill>
            </a:endParaRPr>
          </a:p>
        </p:txBody>
      </p:sp>
      <p:pic>
        <p:nvPicPr>
          <p:cNvPr id="8" name="Рисунок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8913" y="4845291"/>
            <a:ext cx="1472847" cy="1958886"/>
          </a:xfrm>
          <a:prstGeom prst="rect">
            <a:avLst/>
          </a:prstGeom>
        </p:spPr>
        <p:style>
          <a:lnRef idx="0">
            <a:schemeClr val="accent1"/>
          </a:lnRef>
          <a:fillRef idx="3">
            <a:schemeClr val="accent1"/>
          </a:fillRef>
          <a:effectRef idx="3">
            <a:schemeClr val="accent1"/>
          </a:effectRef>
          <a:fontRef idx="minor">
            <a:schemeClr val="lt1"/>
          </a:fontRef>
        </p:style>
      </p:pic>
      <p:sp>
        <p:nvSpPr>
          <p:cNvPr id="9" name="TextBox 8"/>
          <p:cNvSpPr txBox="1"/>
          <p:nvPr/>
        </p:nvSpPr>
        <p:spPr>
          <a:xfrm>
            <a:off x="2823118" y="5452008"/>
            <a:ext cx="2250504" cy="523220"/>
          </a:xfrm>
          <a:prstGeom prst="rect">
            <a:avLst/>
          </a:prstGeom>
          <a:noFill/>
        </p:spPr>
        <p:txBody>
          <a:bodyPr wrap="square" rtlCol="0">
            <a:spAutoFit/>
          </a:bodyPr>
          <a:lstStyle/>
          <a:p>
            <a:r>
              <a:rPr lang="ru-RU" sz="1400" b="1" i="1" dirty="0" smtClean="0">
                <a:solidFill>
                  <a:schemeClr val="bg1"/>
                </a:solidFill>
              </a:rPr>
              <a:t>Крест на могиле </a:t>
            </a:r>
            <a:r>
              <a:rPr lang="ru-RU" sz="1400" b="1" i="1" dirty="0" err="1" smtClean="0">
                <a:solidFill>
                  <a:schemeClr val="bg1"/>
                </a:solidFill>
              </a:rPr>
              <a:t>Е.Родионова</a:t>
            </a:r>
            <a:endParaRPr lang="ru-RU" sz="1400" b="1" i="1" dirty="0">
              <a:solidFill>
                <a:schemeClr val="bg1"/>
              </a:solidFill>
            </a:endParaRPr>
          </a:p>
        </p:txBody>
      </p:sp>
      <p:sp>
        <p:nvSpPr>
          <p:cNvPr id="10" name="Номер слайда 9"/>
          <p:cNvSpPr>
            <a:spLocks noGrp="1"/>
          </p:cNvSpPr>
          <p:nvPr>
            <p:ph type="sldNum" sz="quarter" idx="12"/>
          </p:nvPr>
        </p:nvSpPr>
        <p:spPr/>
        <p:txBody>
          <a:bodyPr/>
          <a:lstStyle/>
          <a:p>
            <a:fld id="{B19B0651-EE4F-4900-A07F-96A6BFA9D0F0}" type="slidenum">
              <a:rPr lang="ru-RU" smtClean="0"/>
              <a:pPr/>
              <a:t>26</a:t>
            </a:fld>
            <a:endParaRPr lang="ru-RU"/>
          </a:p>
        </p:txBody>
      </p:sp>
    </p:spTree>
    <p:extLst>
      <p:ext uri="{BB962C8B-B14F-4D97-AF65-F5344CB8AC3E}">
        <p14:creationId xmlns:p14="http://schemas.microsoft.com/office/powerpoint/2010/main" val="35361466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657520" y="108882"/>
            <a:ext cx="6370864" cy="646331"/>
          </a:xfrm>
          <a:prstGeom prst="rect">
            <a:avLst/>
          </a:prstGeom>
        </p:spPr>
        <p:txBody>
          <a:bodyPr wrap="square">
            <a:spAutoFit/>
          </a:bodyPr>
          <a:lstStyle/>
          <a:p>
            <a:pPr algn="ctr"/>
            <a:r>
              <a:rPr lang="ru-RU" b="1" i="1" dirty="0" smtClean="0">
                <a:solidFill>
                  <a:schemeClr val="bg1"/>
                </a:solidFill>
              </a:rPr>
              <a:t>Церковь Живоначальной Троицы в селе Ознобишино (1863 г.) с колокольней (1908-1911 г.)</a:t>
            </a:r>
            <a:endParaRPr lang="ru-RU" b="1" i="1" dirty="0">
              <a:solidFill>
                <a:schemeClr val="bg1"/>
              </a:solidFill>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4088" y="1038794"/>
            <a:ext cx="3350984" cy="2233989"/>
          </a:xfrm>
          <a:prstGeom prst="rect">
            <a:avLst/>
          </a:prstGeom>
        </p:spPr>
        <p:style>
          <a:lnRef idx="0">
            <a:schemeClr val="accent1"/>
          </a:lnRef>
          <a:fillRef idx="3">
            <a:schemeClr val="accent1"/>
          </a:fillRef>
          <a:effectRef idx="3">
            <a:schemeClr val="accent1"/>
          </a:effectRef>
          <a:fontRef idx="minor">
            <a:schemeClr val="lt1"/>
          </a:fontRef>
        </p:style>
      </p:pic>
      <p:sp>
        <p:nvSpPr>
          <p:cNvPr id="7" name="Прямоугольник 6"/>
          <p:cNvSpPr/>
          <p:nvPr/>
        </p:nvSpPr>
        <p:spPr>
          <a:xfrm>
            <a:off x="323528" y="3557578"/>
            <a:ext cx="8820472" cy="954107"/>
          </a:xfrm>
          <a:prstGeom prst="rect">
            <a:avLst/>
          </a:prstGeom>
        </p:spPr>
        <p:txBody>
          <a:bodyPr wrap="square">
            <a:spAutoFit/>
          </a:bodyPr>
          <a:lstStyle/>
          <a:p>
            <a:r>
              <a:rPr lang="ru-RU" sz="1400" b="1" i="1" dirty="0" smtClean="0">
                <a:solidFill>
                  <a:schemeClr val="bg1"/>
                </a:solidFill>
              </a:rPr>
              <a:t>По заказу владельца села Богдана Хитрово иконописцы </a:t>
            </a:r>
            <a:r>
              <a:rPr lang="ru-RU" sz="1400" b="1" i="1" dirty="0">
                <a:solidFill>
                  <a:schemeClr val="bg1"/>
                </a:solidFill>
              </a:rPr>
              <a:t>Оружейной палаты Симон Ушаков с Никитой </a:t>
            </a:r>
            <a:r>
              <a:rPr lang="ru-RU" sz="1400" b="1" i="1" dirty="0" err="1" smtClean="0">
                <a:solidFill>
                  <a:schemeClr val="bg1"/>
                </a:solidFill>
              </a:rPr>
              <a:t>Павловцом</a:t>
            </a:r>
            <a:r>
              <a:rPr lang="ru-RU" sz="1400" b="1" i="1" dirty="0" smtClean="0">
                <a:solidFill>
                  <a:schemeClr val="bg1"/>
                </a:solidFill>
              </a:rPr>
              <a:t> написали иконы </a:t>
            </a:r>
            <a:r>
              <a:rPr lang="ru-RU" sz="1400" b="1" i="1" dirty="0">
                <a:solidFill>
                  <a:schemeClr val="bg1"/>
                </a:solidFill>
              </a:rPr>
              <a:t>- икону «Троица ветхозаветная» (1677 г.), а «жалованный иконописец» Федор Зубов, выходец из Великого Устюга, - икону «Никола </a:t>
            </a:r>
            <a:r>
              <a:rPr lang="ru-RU" sz="1400" b="1" i="1" dirty="0" err="1">
                <a:solidFill>
                  <a:schemeClr val="bg1"/>
                </a:solidFill>
              </a:rPr>
              <a:t>Мирликийский</a:t>
            </a:r>
            <a:r>
              <a:rPr lang="ru-RU" sz="1400" b="1" i="1" dirty="0">
                <a:solidFill>
                  <a:schemeClr val="bg1"/>
                </a:solidFill>
              </a:rPr>
              <a:t>». В настоящее время эти иконы находятся в музее «Коломенское».</a:t>
            </a:r>
          </a:p>
        </p:txBody>
      </p:sp>
      <p:pic>
        <p:nvPicPr>
          <p:cNvPr id="2050" name="Picture 2" descr="https://img-fotki.yandex.ru/get/5702/99239988.c4/0_1271b0_86cfdf4f_X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4725144"/>
            <a:ext cx="3345344" cy="1957026"/>
          </a:xfrm>
          <a:prstGeom prst="rect">
            <a:avLst/>
          </a:prstGeom>
          <a:extLst/>
        </p:spPr>
        <p:style>
          <a:lnRef idx="0">
            <a:schemeClr val="dk1"/>
          </a:lnRef>
          <a:fillRef idx="3">
            <a:schemeClr val="dk1"/>
          </a:fillRef>
          <a:effectRef idx="3">
            <a:schemeClr val="dk1"/>
          </a:effectRef>
          <a:fontRef idx="minor">
            <a:schemeClr val="lt1"/>
          </a:fontRef>
        </p:style>
      </p:pic>
      <p:pic>
        <p:nvPicPr>
          <p:cNvPr id="10" name="Рисунок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7907" y="4719153"/>
            <a:ext cx="2947474" cy="1963017"/>
          </a:xfrm>
          <a:prstGeom prst="rect">
            <a:avLst/>
          </a:prstGeom>
        </p:spPr>
        <p:style>
          <a:lnRef idx="0">
            <a:schemeClr val="dk1"/>
          </a:lnRef>
          <a:fillRef idx="3">
            <a:schemeClr val="dk1"/>
          </a:fillRef>
          <a:effectRef idx="3">
            <a:schemeClr val="dk1"/>
          </a:effectRef>
          <a:fontRef idx="minor">
            <a:schemeClr val="lt1"/>
          </a:fontRef>
        </p:style>
      </p:pic>
      <p:sp>
        <p:nvSpPr>
          <p:cNvPr id="11" name="TextBox 10"/>
          <p:cNvSpPr txBox="1"/>
          <p:nvPr/>
        </p:nvSpPr>
        <p:spPr>
          <a:xfrm>
            <a:off x="3571086" y="5085184"/>
            <a:ext cx="2410591" cy="1384995"/>
          </a:xfrm>
          <a:prstGeom prst="rect">
            <a:avLst/>
          </a:prstGeom>
          <a:noFill/>
        </p:spPr>
        <p:txBody>
          <a:bodyPr wrap="square" rtlCol="0">
            <a:spAutoFit/>
          </a:bodyPr>
          <a:lstStyle/>
          <a:p>
            <a:pPr algn="ctr"/>
            <a:r>
              <a:rPr lang="ru-RU" sz="1400" b="1" i="1" dirty="0" smtClean="0">
                <a:solidFill>
                  <a:schemeClr val="bg1"/>
                </a:solidFill>
              </a:rPr>
              <a:t>Вокруг Ознобишино находится много курганных могильников, в том числе домонгольского периода  </a:t>
            </a:r>
          </a:p>
          <a:p>
            <a:pPr algn="ctr"/>
            <a:r>
              <a:rPr lang="ru-RU" sz="1400" b="1" i="1" dirty="0" smtClean="0">
                <a:solidFill>
                  <a:schemeClr val="bg1"/>
                </a:solidFill>
              </a:rPr>
              <a:t>11-13 веков.</a:t>
            </a:r>
            <a:endParaRPr lang="ru-RU" sz="1400" b="1" i="1" dirty="0">
              <a:solidFill>
                <a:schemeClr val="bg1"/>
              </a:solidFill>
            </a:endParaRPr>
          </a:p>
        </p:txBody>
      </p:sp>
      <p:pic>
        <p:nvPicPr>
          <p:cNvPr id="4" name="Рисунок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544" y="926826"/>
            <a:ext cx="1841500" cy="2540000"/>
          </a:xfrm>
          <a:prstGeom prst="rect">
            <a:avLst/>
          </a:prstGeom>
        </p:spPr>
        <p:style>
          <a:lnRef idx="0">
            <a:schemeClr val="accent1"/>
          </a:lnRef>
          <a:fillRef idx="3">
            <a:schemeClr val="accent1"/>
          </a:fillRef>
          <a:effectRef idx="3">
            <a:schemeClr val="accent1"/>
          </a:effectRef>
          <a:fontRef idx="minor">
            <a:schemeClr val="lt1"/>
          </a:fontRef>
        </p:style>
      </p:pic>
      <p:pic>
        <p:nvPicPr>
          <p:cNvPr id="8" name="Рисунок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71800" y="926826"/>
            <a:ext cx="1879600" cy="2540000"/>
          </a:xfrm>
          <a:prstGeom prst="rect">
            <a:avLst/>
          </a:prstGeom>
        </p:spPr>
        <p:style>
          <a:lnRef idx="0">
            <a:schemeClr val="accent1"/>
          </a:lnRef>
          <a:fillRef idx="3">
            <a:schemeClr val="accent1"/>
          </a:fillRef>
          <a:effectRef idx="3">
            <a:schemeClr val="accent1"/>
          </a:effectRef>
          <a:fontRef idx="minor">
            <a:schemeClr val="lt1"/>
          </a:fontRef>
        </p:style>
      </p:pic>
      <p:sp>
        <p:nvSpPr>
          <p:cNvPr id="5" name="Номер слайда 4"/>
          <p:cNvSpPr>
            <a:spLocks noGrp="1"/>
          </p:cNvSpPr>
          <p:nvPr>
            <p:ph type="sldNum" sz="quarter" idx="12"/>
          </p:nvPr>
        </p:nvSpPr>
        <p:spPr/>
        <p:txBody>
          <a:bodyPr/>
          <a:lstStyle/>
          <a:p>
            <a:fld id="{B19B0651-EE4F-4900-A07F-96A6BFA9D0F0}" type="slidenum">
              <a:rPr lang="ru-RU" smtClean="0"/>
              <a:pPr/>
              <a:t>27</a:t>
            </a:fld>
            <a:endParaRPr lang="ru-RU"/>
          </a:p>
        </p:txBody>
      </p:sp>
    </p:spTree>
    <p:extLst>
      <p:ext uri="{BB962C8B-B14F-4D97-AF65-F5344CB8AC3E}">
        <p14:creationId xmlns:p14="http://schemas.microsoft.com/office/powerpoint/2010/main" val="31502622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ДЛЯ ТИНАО\фото\Щапов_И._В._(1846-1896)[1]испр1.jpg"/>
          <p:cNvPicPr>
            <a:picLocks noChangeAspect="1" noChangeArrowheads="1"/>
          </p:cNvPicPr>
          <p:nvPr/>
        </p:nvPicPr>
        <p:blipFill>
          <a:blip r:embed="rId2" cstate="print"/>
          <a:srcRect/>
          <a:stretch>
            <a:fillRect/>
          </a:stretch>
        </p:blipFill>
        <p:spPr bwMode="auto">
          <a:xfrm>
            <a:off x="227247" y="1045789"/>
            <a:ext cx="3124247" cy="4332168"/>
          </a:xfrm>
          <a:prstGeom prst="rect">
            <a:avLst/>
          </a:prstGeom>
          <a:ln>
            <a:noFill/>
          </a:ln>
          <a:effectLst>
            <a:softEdge rad="112500"/>
          </a:effectLst>
        </p:spPr>
      </p:pic>
      <p:sp>
        <p:nvSpPr>
          <p:cNvPr id="4" name="Прямоугольник 3"/>
          <p:cNvSpPr/>
          <p:nvPr/>
        </p:nvSpPr>
        <p:spPr>
          <a:xfrm>
            <a:off x="277202" y="5651376"/>
            <a:ext cx="3024336" cy="523220"/>
          </a:xfrm>
          <a:prstGeom prst="rect">
            <a:avLst/>
          </a:prstGeom>
        </p:spPr>
        <p:txBody>
          <a:bodyPr wrap="square">
            <a:spAutoFit/>
          </a:bodyPr>
          <a:lstStyle/>
          <a:p>
            <a:pPr algn="ctr"/>
            <a:r>
              <a:rPr lang="ru-RU" sz="1400" b="1" i="1" dirty="0">
                <a:solidFill>
                  <a:schemeClr val="bg1"/>
                </a:solidFill>
              </a:rPr>
              <a:t>Илья Васильевич Щапов </a:t>
            </a:r>
            <a:br>
              <a:rPr lang="ru-RU" sz="1400" b="1" i="1" dirty="0">
                <a:solidFill>
                  <a:schemeClr val="bg1"/>
                </a:solidFill>
              </a:rPr>
            </a:br>
            <a:r>
              <a:rPr lang="ru-RU" sz="1400" b="1" i="1" dirty="0" smtClean="0">
                <a:solidFill>
                  <a:schemeClr val="bg1"/>
                </a:solidFill>
              </a:rPr>
              <a:t>(1846 </a:t>
            </a:r>
            <a:r>
              <a:rPr lang="ru-RU" sz="1400" b="1" i="1" dirty="0">
                <a:solidFill>
                  <a:schemeClr val="bg1"/>
                </a:solidFill>
              </a:rPr>
              <a:t>– </a:t>
            </a:r>
            <a:r>
              <a:rPr lang="ru-RU" sz="1400" b="1" i="1" dirty="0" smtClean="0">
                <a:solidFill>
                  <a:schemeClr val="bg1"/>
                </a:solidFill>
              </a:rPr>
              <a:t>1896)</a:t>
            </a:r>
            <a:endParaRPr lang="ru-RU" sz="1400" b="1" i="1" dirty="0">
              <a:solidFill>
                <a:schemeClr val="bg1"/>
              </a:solidFill>
            </a:endParaRPr>
          </a:p>
        </p:txBody>
      </p:sp>
      <p:sp>
        <p:nvSpPr>
          <p:cNvPr id="5" name="Прямоугольник 4"/>
          <p:cNvSpPr/>
          <p:nvPr/>
        </p:nvSpPr>
        <p:spPr>
          <a:xfrm>
            <a:off x="3386180" y="1073578"/>
            <a:ext cx="5732465" cy="1877437"/>
          </a:xfrm>
          <a:prstGeom prst="rect">
            <a:avLst/>
          </a:prstGeom>
        </p:spPr>
        <p:txBody>
          <a:bodyPr wrap="square">
            <a:spAutoFit/>
          </a:bodyPr>
          <a:lstStyle/>
          <a:p>
            <a:pPr algn="ctr"/>
            <a:r>
              <a:rPr lang="ru-RU" i="1" dirty="0">
                <a:solidFill>
                  <a:schemeClr val="bg1"/>
                </a:solidFill>
              </a:rPr>
              <a:t> </a:t>
            </a:r>
            <a:r>
              <a:rPr lang="ru-RU" sz="1400" b="1" i="1" dirty="0">
                <a:solidFill>
                  <a:schemeClr val="bg1"/>
                </a:solidFill>
              </a:rPr>
              <a:t>Потомственный почетный гражданин Илья Васильевич Щапов (фото - </a:t>
            </a:r>
            <a:r>
              <a:rPr lang="ru-RU" sz="1400" b="1" i="1" dirty="0" smtClean="0">
                <a:solidFill>
                  <a:schemeClr val="bg1"/>
                </a:solidFill>
              </a:rPr>
              <a:t>1880-ые г.), </a:t>
            </a:r>
            <a:r>
              <a:rPr lang="ru-RU" sz="1400" b="1" i="1" dirty="0">
                <a:solidFill>
                  <a:schemeClr val="bg1"/>
                </a:solidFill>
              </a:rPr>
              <a:t>последний владелец имения при селе Александрово, меценат и </a:t>
            </a:r>
            <a:r>
              <a:rPr lang="ru-RU" sz="1400" b="1" i="1" dirty="0" smtClean="0">
                <a:solidFill>
                  <a:schemeClr val="bg1"/>
                </a:solidFill>
              </a:rPr>
              <a:t>благотворитель.  </a:t>
            </a:r>
            <a:r>
              <a:rPr lang="ru-RU" sz="1400" b="1" i="1" dirty="0">
                <a:solidFill>
                  <a:schemeClr val="bg1"/>
                </a:solidFill>
              </a:rPr>
              <a:t>Он основал в селе 2 школы: церковно-приходскую и сельскохозяйственную, также способствовал созданию и работе в селе школы кружевниц. </a:t>
            </a:r>
          </a:p>
          <a:p>
            <a:pPr algn="ctr"/>
            <a:r>
              <a:rPr lang="ru-RU" sz="1400" b="1" i="1" dirty="0">
                <a:solidFill>
                  <a:schemeClr val="bg1"/>
                </a:solidFill>
              </a:rPr>
              <a:t> </a:t>
            </a:r>
            <a:r>
              <a:rPr lang="ru-RU" sz="1400" b="1" i="1" dirty="0" smtClean="0">
                <a:solidFill>
                  <a:schemeClr val="bg1"/>
                </a:solidFill>
              </a:rPr>
              <a:t>Современный </a:t>
            </a:r>
            <a:r>
              <a:rPr lang="ru-RU" sz="1400" b="1" i="1" dirty="0">
                <a:solidFill>
                  <a:schemeClr val="bg1"/>
                </a:solidFill>
              </a:rPr>
              <a:t>поселок «Щапово» (центр поселения </a:t>
            </a:r>
            <a:r>
              <a:rPr lang="ru-RU" sz="1400" b="1" i="1" dirty="0" smtClean="0">
                <a:solidFill>
                  <a:schemeClr val="bg1"/>
                </a:solidFill>
              </a:rPr>
              <a:t>Щаповское в г. Москве) </a:t>
            </a:r>
            <a:r>
              <a:rPr lang="ru-RU" sz="1400" b="1" i="1" dirty="0">
                <a:solidFill>
                  <a:schemeClr val="bg1"/>
                </a:solidFill>
              </a:rPr>
              <a:t>носит его имя.</a:t>
            </a:r>
          </a:p>
          <a:p>
            <a:pPr algn="ctr"/>
            <a:r>
              <a:rPr lang="en-US" sz="1400" b="1" dirty="0"/>
              <a:t> </a:t>
            </a:r>
            <a:endParaRPr lang="ru-RU" sz="1400" b="1" dirty="0"/>
          </a:p>
        </p:txBody>
      </p:sp>
      <p:pic>
        <p:nvPicPr>
          <p:cNvPr id="6" name="Рисунок 5" descr="http://photo.foto-planeta.com/view/5/6/9/1/shchapovo-569144.jpg"/>
          <p:cNvPicPr/>
          <p:nvPr/>
        </p:nvPicPr>
        <p:blipFill>
          <a:blip r:embed="rId3" cstate="print"/>
          <a:srcRect/>
          <a:stretch>
            <a:fillRect/>
          </a:stretch>
        </p:blipFill>
        <p:spPr bwMode="auto">
          <a:xfrm>
            <a:off x="4139952" y="3002796"/>
            <a:ext cx="3960440" cy="2520280"/>
          </a:xfrm>
          <a:prstGeom prst="rect">
            <a:avLst/>
          </a:prstGeom>
          <a:ln>
            <a:noFill/>
          </a:ln>
          <a:effectLst>
            <a:softEdge rad="112500"/>
          </a:effectLst>
        </p:spPr>
        <p:style>
          <a:lnRef idx="0">
            <a:schemeClr val="accent3"/>
          </a:lnRef>
          <a:fillRef idx="3">
            <a:schemeClr val="accent3"/>
          </a:fillRef>
          <a:effectRef idx="3">
            <a:schemeClr val="accent3"/>
          </a:effectRef>
          <a:fontRef idx="minor">
            <a:schemeClr val="lt1"/>
          </a:fontRef>
        </p:style>
      </p:pic>
      <p:sp>
        <p:nvSpPr>
          <p:cNvPr id="7" name="TextBox 6"/>
          <p:cNvSpPr txBox="1"/>
          <p:nvPr/>
        </p:nvSpPr>
        <p:spPr>
          <a:xfrm>
            <a:off x="4139952" y="5805264"/>
            <a:ext cx="4630565" cy="738664"/>
          </a:xfrm>
          <a:prstGeom prst="rect">
            <a:avLst/>
          </a:prstGeom>
          <a:noFill/>
        </p:spPr>
        <p:txBody>
          <a:bodyPr wrap="square" rtlCol="0">
            <a:spAutoFit/>
          </a:bodyPr>
          <a:lstStyle/>
          <a:p>
            <a:r>
              <a:rPr lang="ru-RU" sz="1400" b="1" i="1" dirty="0" smtClean="0">
                <a:solidFill>
                  <a:schemeClr val="bg1"/>
                </a:solidFill>
              </a:rPr>
              <a:t>Памятник И.В. Щапову в посёлке Щапово, недалеко от здания сельскохозяйственной школы, построенной на его средства.</a:t>
            </a:r>
            <a:endParaRPr lang="ru-RU" sz="1400" b="1" i="1" dirty="0">
              <a:solidFill>
                <a:schemeClr val="bg1"/>
              </a:solidFill>
            </a:endParaRPr>
          </a:p>
        </p:txBody>
      </p:sp>
      <p:sp>
        <p:nvSpPr>
          <p:cNvPr id="2" name="TextBox 1"/>
          <p:cNvSpPr txBox="1"/>
          <p:nvPr/>
        </p:nvSpPr>
        <p:spPr>
          <a:xfrm>
            <a:off x="387199" y="161356"/>
            <a:ext cx="6408712" cy="707886"/>
          </a:xfrm>
          <a:prstGeom prst="rect">
            <a:avLst/>
          </a:prstGeom>
          <a:noFill/>
        </p:spPr>
        <p:txBody>
          <a:bodyPr wrap="square" rtlCol="0">
            <a:spAutoFit/>
          </a:bodyPr>
          <a:lstStyle/>
          <a:p>
            <a:r>
              <a:rPr lang="ru-RU" sz="2000" b="1" i="1" dirty="0" smtClean="0">
                <a:solidFill>
                  <a:schemeClr val="bg1"/>
                </a:solidFill>
              </a:rPr>
              <a:t>В честь кого назван центр Щаповского поселения - посёлок Щапово?</a:t>
            </a:r>
            <a:endParaRPr lang="ru-RU" sz="2000" b="1" i="1" dirty="0">
              <a:solidFill>
                <a:schemeClr val="bg1"/>
              </a:solidFill>
            </a:endParaRPr>
          </a:p>
        </p:txBody>
      </p:sp>
      <p:sp>
        <p:nvSpPr>
          <p:cNvPr id="8" name="Номер слайда 7"/>
          <p:cNvSpPr>
            <a:spLocks noGrp="1"/>
          </p:cNvSpPr>
          <p:nvPr>
            <p:ph type="sldNum" sz="quarter" idx="12"/>
          </p:nvPr>
        </p:nvSpPr>
        <p:spPr/>
        <p:txBody>
          <a:bodyPr/>
          <a:lstStyle/>
          <a:p>
            <a:fld id="{B19B0651-EE4F-4900-A07F-96A6BFA9D0F0}" type="slidenum">
              <a:rPr lang="ru-RU" smtClean="0"/>
              <a:pPr/>
              <a:t>28</a:t>
            </a:fld>
            <a:endParaRPr lang="ru-RU"/>
          </a:p>
        </p:txBody>
      </p:sp>
    </p:spTree>
    <p:extLst>
      <p:ext uri="{BB962C8B-B14F-4D97-AF65-F5344CB8AC3E}">
        <p14:creationId xmlns:p14="http://schemas.microsoft.com/office/powerpoint/2010/main" val="2430093413"/>
      </p:ext>
    </p:extLst>
  </p:cSld>
  <p:clrMapOvr>
    <a:masterClrMapping/>
  </p:clrMapOvr>
  <mc:AlternateContent xmlns:mc="http://schemas.openxmlformats.org/markup-compatibility/2006" xmlns:p14="http://schemas.microsoft.com/office/powerpoint/2010/main">
    <mc:Choice Requires="p14">
      <p:transition p14:dur="250" advClick="0" advTm="11000"/>
    </mc:Choice>
    <mc:Fallback xmlns="">
      <p:transition advClick="0" advTm="1100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8683" y="1340768"/>
            <a:ext cx="4574787" cy="3091073"/>
          </a:xfrm>
          <a:prstGeom prst="rect">
            <a:avLst/>
          </a:prstGeom>
          <a:ln w="57150">
            <a:solidFill>
              <a:srgbClr val="988889"/>
            </a:solidFill>
          </a:ln>
        </p:spPr>
      </p:pic>
      <p:sp>
        <p:nvSpPr>
          <p:cNvPr id="3" name="TextBox 2"/>
          <p:cNvSpPr txBox="1"/>
          <p:nvPr/>
        </p:nvSpPr>
        <p:spPr>
          <a:xfrm>
            <a:off x="179512" y="260648"/>
            <a:ext cx="8964488" cy="892552"/>
          </a:xfrm>
          <a:prstGeom prst="rect">
            <a:avLst/>
          </a:prstGeom>
          <a:noFill/>
        </p:spPr>
        <p:txBody>
          <a:bodyPr wrap="square" rtlCol="0">
            <a:spAutoFit/>
          </a:bodyPr>
          <a:lstStyle/>
          <a:p>
            <a:r>
              <a:rPr lang="ru-RU" sz="2000" b="1" i="1" dirty="0" smtClean="0">
                <a:solidFill>
                  <a:schemeClr val="bg1"/>
                </a:solidFill>
              </a:rPr>
              <a:t>Род Щаповых начался в Ростове Великом.</a:t>
            </a:r>
            <a:r>
              <a:rPr lang="ru-RU" sz="1600" b="1" i="1" dirty="0" smtClean="0">
                <a:solidFill>
                  <a:schemeClr val="bg1"/>
                </a:solidFill>
              </a:rPr>
              <a:t> Первые Щаповы были сокольими помытчиками. Это было особое сословие, представители которого были весьма состоятельны. Отсюда происходит фамилия Щаповы. </a:t>
            </a:r>
            <a:endParaRPr lang="ru-RU" sz="1600" b="1" i="1" dirty="0">
              <a:solidFill>
                <a:schemeClr val="bg1"/>
              </a:solidFill>
            </a:endParaRPr>
          </a:p>
        </p:txBody>
      </p:sp>
      <p:sp>
        <p:nvSpPr>
          <p:cNvPr id="4" name="Прямоугольник 3"/>
          <p:cNvSpPr/>
          <p:nvPr/>
        </p:nvSpPr>
        <p:spPr>
          <a:xfrm>
            <a:off x="326206" y="4730078"/>
            <a:ext cx="3059870" cy="1754326"/>
          </a:xfrm>
          <a:prstGeom prst="rect">
            <a:avLst/>
          </a:prstGeom>
        </p:spPr>
        <p:txBody>
          <a:bodyPr wrap="square">
            <a:spAutoFit/>
          </a:bodyPr>
          <a:lstStyle/>
          <a:p>
            <a:r>
              <a:rPr lang="ru-RU" sz="1600" b="1" i="1" dirty="0" smtClean="0">
                <a:solidFill>
                  <a:srgbClr val="000000"/>
                </a:solidFill>
              </a:rPr>
              <a:t>Толковый словарь В.И. Даля поясняет:</a:t>
            </a:r>
          </a:p>
          <a:p>
            <a:endParaRPr lang="ru-RU" sz="1600" b="1" i="1" dirty="0" smtClean="0">
              <a:solidFill>
                <a:srgbClr val="000000"/>
              </a:solidFill>
            </a:endParaRPr>
          </a:p>
          <a:p>
            <a:r>
              <a:rPr lang="ru-RU" sz="1200" b="1" i="1" dirty="0" smtClean="0">
                <a:solidFill>
                  <a:srgbClr val="000000"/>
                </a:solidFill>
              </a:rPr>
              <a:t>«ЩАПИТЬ </a:t>
            </a:r>
            <a:r>
              <a:rPr lang="ru-RU" sz="1200" b="1" i="1" dirty="0">
                <a:solidFill>
                  <a:srgbClr val="000000"/>
                </a:solidFill>
              </a:rPr>
              <a:t>сев. , вост. </a:t>
            </a:r>
            <a:r>
              <a:rPr lang="ru-RU" sz="1200" b="1" i="1" dirty="0" smtClean="0">
                <a:solidFill>
                  <a:srgbClr val="000000"/>
                </a:solidFill>
              </a:rPr>
              <a:t>- щеголять </a:t>
            </a:r>
            <a:r>
              <a:rPr lang="ru-RU" sz="1200" b="1" i="1" dirty="0">
                <a:solidFill>
                  <a:srgbClr val="000000"/>
                </a:solidFill>
              </a:rPr>
              <a:t>напоказ, франтить</a:t>
            </a:r>
            <a:r>
              <a:rPr lang="ru-RU" sz="1200" b="1" i="1" dirty="0" smtClean="0">
                <a:solidFill>
                  <a:srgbClr val="000000"/>
                </a:solidFill>
              </a:rPr>
              <a:t>.</a:t>
            </a:r>
          </a:p>
          <a:p>
            <a:r>
              <a:rPr lang="ru-RU" sz="1200" b="1" i="1" dirty="0" smtClean="0">
                <a:solidFill>
                  <a:srgbClr val="000000"/>
                </a:solidFill>
              </a:rPr>
              <a:t> </a:t>
            </a:r>
          </a:p>
          <a:p>
            <a:r>
              <a:rPr lang="ru-RU" sz="1200" b="1" i="1" dirty="0" smtClean="0">
                <a:solidFill>
                  <a:srgbClr val="000000"/>
                </a:solidFill>
              </a:rPr>
              <a:t>«Пр. Передом </a:t>
            </a:r>
            <a:r>
              <a:rPr lang="ru-RU" sz="1200" b="1" i="1" dirty="0">
                <a:solidFill>
                  <a:srgbClr val="000000"/>
                </a:solidFill>
              </a:rPr>
              <a:t>щапит, а затылок вши выели</a:t>
            </a:r>
            <a:r>
              <a:rPr lang="ru-RU" sz="1200" b="1" i="1" dirty="0" smtClean="0">
                <a:solidFill>
                  <a:srgbClr val="000000"/>
                </a:solidFill>
              </a:rPr>
              <a:t>.» </a:t>
            </a:r>
            <a:endParaRPr lang="ru-RU" sz="1200" b="1" i="1" dirty="0"/>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177696">
            <a:off x="3484757" y="4796000"/>
            <a:ext cx="2694876" cy="1776373"/>
          </a:xfrm>
          <a:prstGeom prst="rect">
            <a:avLst/>
          </a:prstGeom>
          <a:effectLst>
            <a:softEdge rad="127000"/>
          </a:effectLst>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497203">
            <a:off x="6222410" y="988238"/>
            <a:ext cx="2608592" cy="1728192"/>
          </a:xfrm>
          <a:prstGeom prst="rect">
            <a:avLst/>
          </a:prstGeom>
          <a:effectLst>
            <a:softEdge rad="127000"/>
          </a:effectLst>
        </p:spPr>
      </p:pic>
      <p:sp>
        <p:nvSpPr>
          <p:cNvPr id="7" name="TextBox 6"/>
          <p:cNvSpPr txBox="1"/>
          <p:nvPr/>
        </p:nvSpPr>
        <p:spPr>
          <a:xfrm>
            <a:off x="4089293" y="6550223"/>
            <a:ext cx="3168353" cy="307777"/>
          </a:xfrm>
          <a:prstGeom prst="rect">
            <a:avLst/>
          </a:prstGeom>
          <a:noFill/>
        </p:spPr>
        <p:txBody>
          <a:bodyPr wrap="square" rtlCol="0">
            <a:spAutoFit/>
          </a:bodyPr>
          <a:lstStyle/>
          <a:p>
            <a:r>
              <a:rPr lang="ru-RU" sz="1400" b="1" i="1" dirty="0" smtClean="0">
                <a:solidFill>
                  <a:schemeClr val="bg1"/>
                </a:solidFill>
              </a:rPr>
              <a:t>Современные виды Ростова Великого</a:t>
            </a:r>
            <a:endParaRPr lang="ru-RU" sz="1400" b="1" i="1" dirty="0">
              <a:solidFill>
                <a:schemeClr val="bg1"/>
              </a:solidFill>
            </a:endParaRPr>
          </a:p>
        </p:txBody>
      </p:sp>
      <p:pic>
        <p:nvPicPr>
          <p:cNvPr id="11" name="Picture 2" descr="https://www.ridus.ru/_ah/img/Yl63M7dRuzHqjAy8rmk5dQ"/>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22162" y="2872067"/>
            <a:ext cx="2009088" cy="3013632"/>
          </a:xfrm>
          <a:prstGeom prst="rect">
            <a:avLst/>
          </a:prstGeom>
        </p:spPr>
        <p:style>
          <a:lnRef idx="0">
            <a:schemeClr val="accent1"/>
          </a:lnRef>
          <a:fillRef idx="3">
            <a:schemeClr val="accent1"/>
          </a:fillRef>
          <a:effectRef idx="3">
            <a:schemeClr val="accent1"/>
          </a:effectRef>
          <a:fontRef idx="minor">
            <a:schemeClr val="lt1"/>
          </a:fontRef>
        </p:style>
      </p:pic>
      <p:sp>
        <p:nvSpPr>
          <p:cNvPr id="12" name="TextBox 11"/>
          <p:cNvSpPr txBox="1"/>
          <p:nvPr/>
        </p:nvSpPr>
        <p:spPr>
          <a:xfrm>
            <a:off x="6425008" y="5885699"/>
            <a:ext cx="2320165" cy="523220"/>
          </a:xfrm>
          <a:prstGeom prst="rect">
            <a:avLst/>
          </a:prstGeom>
          <a:noFill/>
        </p:spPr>
        <p:txBody>
          <a:bodyPr wrap="square" rtlCol="0">
            <a:spAutoFit/>
          </a:bodyPr>
          <a:lstStyle/>
          <a:p>
            <a:pPr algn="ctr"/>
            <a:r>
              <a:rPr lang="ru-RU" sz="1400" b="1" i="1" dirty="0" smtClean="0">
                <a:solidFill>
                  <a:schemeClr val="bg1"/>
                </a:solidFill>
              </a:rPr>
              <a:t>Ловчая птица в специальном снаряжении</a:t>
            </a:r>
            <a:endParaRPr lang="ru-RU" sz="1400" b="1" i="1" dirty="0">
              <a:solidFill>
                <a:schemeClr val="bg1"/>
              </a:solidFill>
            </a:endParaRPr>
          </a:p>
        </p:txBody>
      </p:sp>
      <p:sp>
        <p:nvSpPr>
          <p:cNvPr id="8" name="Номер слайда 7"/>
          <p:cNvSpPr>
            <a:spLocks noGrp="1"/>
          </p:cNvSpPr>
          <p:nvPr>
            <p:ph type="sldNum" sz="quarter" idx="12"/>
          </p:nvPr>
        </p:nvSpPr>
        <p:spPr/>
        <p:txBody>
          <a:bodyPr/>
          <a:lstStyle/>
          <a:p>
            <a:fld id="{B19B0651-EE4F-4900-A07F-96A6BFA9D0F0}" type="slidenum">
              <a:rPr lang="ru-RU" smtClean="0"/>
              <a:pPr/>
              <a:t>29</a:t>
            </a:fld>
            <a:endParaRPr lang="ru-RU"/>
          </a:p>
        </p:txBody>
      </p:sp>
    </p:spTree>
    <p:extLst>
      <p:ext uri="{BB962C8B-B14F-4D97-AF65-F5344CB8AC3E}">
        <p14:creationId xmlns:p14="http://schemas.microsoft.com/office/powerpoint/2010/main" val="22145525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141" y="2725501"/>
            <a:ext cx="5573661" cy="3135184"/>
          </a:xfrm>
          <a:prstGeom prst="rect">
            <a:avLst/>
          </a:prstGeom>
          <a:effectLst>
            <a:softEdge rad="317500"/>
          </a:effectLst>
        </p:spPr>
      </p:pic>
      <p:sp>
        <p:nvSpPr>
          <p:cNvPr id="3" name="Прямоугольник 2"/>
          <p:cNvSpPr/>
          <p:nvPr/>
        </p:nvSpPr>
        <p:spPr>
          <a:xfrm>
            <a:off x="539552" y="5890849"/>
            <a:ext cx="4032448" cy="738664"/>
          </a:xfrm>
          <a:prstGeom prst="rect">
            <a:avLst/>
          </a:prstGeom>
        </p:spPr>
        <p:txBody>
          <a:bodyPr wrap="square">
            <a:spAutoFit/>
          </a:bodyPr>
          <a:lstStyle/>
          <a:p>
            <a:pPr algn="ctr"/>
            <a:r>
              <a:rPr lang="ru-RU" sz="1400" b="1" i="1" dirty="0" smtClean="0">
                <a:solidFill>
                  <a:schemeClr val="accent5">
                    <a:lumMod val="50000"/>
                  </a:schemeClr>
                </a:solidFill>
              </a:rPr>
              <a:t>Центр Щаповского поселения </a:t>
            </a:r>
            <a:r>
              <a:rPr lang="ru-RU" sz="1400" b="1" i="1" dirty="0" smtClean="0">
                <a:solidFill>
                  <a:schemeClr val="bg1"/>
                </a:solidFill>
              </a:rPr>
              <a:t> </a:t>
            </a:r>
            <a:r>
              <a:rPr lang="ru-RU" sz="1400" b="1" i="1" dirty="0" smtClean="0">
                <a:solidFill>
                  <a:schemeClr val="accent5">
                    <a:lumMod val="50000"/>
                  </a:schemeClr>
                </a:solidFill>
              </a:rPr>
              <a:t>(вид сверху)– </a:t>
            </a:r>
          </a:p>
          <a:p>
            <a:pPr algn="ctr"/>
            <a:r>
              <a:rPr lang="ru-RU" sz="1400" b="1" i="1" dirty="0" smtClean="0">
                <a:solidFill>
                  <a:schemeClr val="accent5">
                    <a:lumMod val="50000"/>
                  </a:schemeClr>
                </a:solidFill>
              </a:rPr>
              <a:t>современный посёлок Щапово, расположен рядом со старинной деревней </a:t>
            </a:r>
            <a:r>
              <a:rPr lang="ru-RU" sz="1400" b="1" i="1" dirty="0" err="1" smtClean="0">
                <a:solidFill>
                  <a:schemeClr val="accent5">
                    <a:lumMod val="50000"/>
                  </a:schemeClr>
                </a:solidFill>
              </a:rPr>
              <a:t>Александрово</a:t>
            </a:r>
            <a:endParaRPr lang="ru-RU" sz="1400" i="1" dirty="0">
              <a:solidFill>
                <a:schemeClr val="accent5">
                  <a:lumMod val="50000"/>
                </a:schemeClr>
              </a:solidFill>
            </a:endParaRPr>
          </a:p>
        </p:txBody>
      </p:sp>
      <p:sp>
        <p:nvSpPr>
          <p:cNvPr id="4" name="Прямоугольник 3"/>
          <p:cNvSpPr/>
          <p:nvPr/>
        </p:nvSpPr>
        <p:spPr>
          <a:xfrm>
            <a:off x="5436096" y="4310785"/>
            <a:ext cx="4392488" cy="307777"/>
          </a:xfrm>
          <a:prstGeom prst="rect">
            <a:avLst/>
          </a:prstGeom>
        </p:spPr>
        <p:txBody>
          <a:bodyPr wrap="square">
            <a:spAutoFit/>
          </a:bodyPr>
          <a:lstStyle/>
          <a:p>
            <a:pPr lvl="0">
              <a:spcAft>
                <a:spcPts val="0"/>
              </a:spcAft>
              <a:tabLst>
                <a:tab pos="457200" algn="l"/>
              </a:tabLst>
            </a:pPr>
            <a:r>
              <a:rPr lang="ru-RU" sz="1400" b="1" i="1" dirty="0" smtClean="0">
                <a:solidFill>
                  <a:srgbClr val="000000"/>
                </a:solidFill>
                <a:ea typeface="Times New Roman" panose="02020603050405020304" pitchFamily="18" charset="0"/>
                <a:cs typeface="Times New Roman" panose="02020603050405020304" pitchFamily="18" charset="0"/>
              </a:rPr>
              <a:t> </a:t>
            </a:r>
            <a:endParaRPr lang="ru-RU" sz="1400" b="1" i="1" dirty="0">
              <a:effectLst/>
              <a:cs typeface="Times New Roman" panose="02020603050405020304" pitchFamily="18" charset="0"/>
            </a:endParaRPr>
          </a:p>
        </p:txBody>
      </p:sp>
      <p:sp>
        <p:nvSpPr>
          <p:cNvPr id="5" name="Прямоугольник 4"/>
          <p:cNvSpPr/>
          <p:nvPr/>
        </p:nvSpPr>
        <p:spPr>
          <a:xfrm>
            <a:off x="115797" y="962479"/>
            <a:ext cx="5626177" cy="1695849"/>
          </a:xfrm>
          <a:prstGeom prst="rect">
            <a:avLst/>
          </a:prstGeom>
        </p:spPr>
        <p:txBody>
          <a:bodyPr wrap="square">
            <a:spAutoFit/>
          </a:bodyPr>
          <a:lstStyle/>
          <a:p>
            <a:pPr>
              <a:lnSpc>
                <a:spcPct val="115000"/>
              </a:lnSpc>
              <a:spcAft>
                <a:spcPts val="0"/>
              </a:spcAft>
            </a:pPr>
            <a:r>
              <a:rPr lang="ru-RU" sz="1400" b="1" i="1" dirty="0" smtClean="0">
                <a:solidFill>
                  <a:schemeClr val="accent5">
                    <a:lumMod val="50000"/>
                  </a:schemeClr>
                </a:solidFill>
                <a:ea typeface="Times New Roman" panose="02020603050405020304" pitchFamily="18" charset="0"/>
                <a:cs typeface="Times New Roman" panose="02020603050405020304" pitchFamily="18" charset="0"/>
              </a:rPr>
              <a:t>Социальные объекты</a:t>
            </a:r>
          </a:p>
          <a:p>
            <a:pPr>
              <a:lnSpc>
                <a:spcPct val="115000"/>
              </a:lnSpc>
              <a:spcAft>
                <a:spcPts val="0"/>
              </a:spcAft>
            </a:pPr>
            <a:endParaRPr lang="ru-RU" sz="1400" b="1" i="1" dirty="0" smtClean="0">
              <a:solidFill>
                <a:schemeClr val="accent5">
                  <a:lumMod val="50000"/>
                </a:schemeClr>
              </a:solidFill>
              <a:ea typeface="Times New Roman" panose="02020603050405020304" pitchFamily="18" charset="0"/>
              <a:cs typeface="Times New Roman" panose="02020603050405020304" pitchFamily="18" charset="0"/>
            </a:endParaRPr>
          </a:p>
          <a:p>
            <a:pPr marL="342900" lvl="0" indent="-342900">
              <a:spcAft>
                <a:spcPts val="0"/>
              </a:spcAft>
              <a:buFont typeface="Arial" panose="020B0604020202020204" pitchFamily="34" charset="0"/>
              <a:buChar char="•"/>
              <a:tabLst>
                <a:tab pos="457200" algn="l"/>
              </a:tabLst>
            </a:pPr>
            <a:r>
              <a:rPr lang="en-US" sz="1200" b="1" i="1" dirty="0" smtClean="0">
                <a:solidFill>
                  <a:srgbClr val="000000"/>
                </a:solidFill>
                <a:ea typeface="Times New Roman" panose="02020603050405020304" pitchFamily="18" charset="0"/>
                <a:cs typeface="Times New Roman" panose="02020603050405020304" pitchFamily="18" charset="0"/>
              </a:rPr>
              <a:t>4</a:t>
            </a:r>
            <a:r>
              <a:rPr lang="ru-RU" sz="1200" b="1" i="1" dirty="0" smtClean="0">
                <a:solidFill>
                  <a:srgbClr val="000000"/>
                </a:solidFill>
                <a:ea typeface="Times New Roman" panose="02020603050405020304" pitchFamily="18" charset="0"/>
                <a:cs typeface="Times New Roman" panose="02020603050405020304" pitchFamily="18" charset="0"/>
              </a:rPr>
              <a:t> </a:t>
            </a:r>
            <a:r>
              <a:rPr lang="ru-RU" sz="1200" b="1" i="1" dirty="0" smtClean="0">
                <a:solidFill>
                  <a:srgbClr val="000000"/>
                </a:solidFill>
                <a:ea typeface="Times New Roman" panose="02020603050405020304" pitchFamily="18" charset="0"/>
                <a:cs typeface="Times New Roman" panose="02020603050405020304" pitchFamily="18" charset="0"/>
              </a:rPr>
              <a:t>учреждения </a:t>
            </a:r>
            <a:r>
              <a:rPr lang="ru-RU" sz="1200" b="1" i="1" dirty="0" smtClean="0">
                <a:solidFill>
                  <a:srgbClr val="000000"/>
                </a:solidFill>
                <a:ea typeface="Times New Roman" panose="02020603050405020304" pitchFamily="18" charset="0"/>
                <a:cs typeface="Times New Roman" panose="02020603050405020304" pitchFamily="18" charset="0"/>
              </a:rPr>
              <a:t>образования </a:t>
            </a:r>
            <a:r>
              <a:rPr lang="ru-RU" sz="1200" b="1" i="1" dirty="0" smtClean="0">
                <a:solidFill>
                  <a:srgbClr val="000000"/>
                </a:solidFill>
                <a:ea typeface="Times New Roman" panose="02020603050405020304" pitchFamily="18" charset="0"/>
                <a:cs typeface="Times New Roman" panose="02020603050405020304" pitchFamily="18" charset="0"/>
              </a:rPr>
              <a:t> (</a:t>
            </a:r>
            <a:r>
              <a:rPr lang="ru-RU" sz="1200" b="1" i="1" dirty="0" smtClean="0">
                <a:solidFill>
                  <a:srgbClr val="000000"/>
                </a:solidFill>
                <a:ea typeface="Times New Roman" panose="02020603050405020304" pitchFamily="18" charset="0"/>
                <a:cs typeface="Times New Roman" panose="02020603050405020304" pitchFamily="18" charset="0"/>
              </a:rPr>
              <a:t>2 школы и 2 дошкольных учреждения),</a:t>
            </a:r>
            <a:endParaRPr lang="ru-RU" sz="1200" b="1" i="1" dirty="0" smtClean="0">
              <a:cs typeface="Times New Roman" panose="02020603050405020304" pitchFamily="18" charset="0"/>
            </a:endParaRPr>
          </a:p>
          <a:p>
            <a:pPr marL="342900" lvl="0" indent="-342900">
              <a:spcAft>
                <a:spcPts val="0"/>
              </a:spcAft>
              <a:buFont typeface="Arial" panose="020B0604020202020204" pitchFamily="34" charset="0"/>
              <a:buChar char="•"/>
              <a:tabLst>
                <a:tab pos="457200" algn="l"/>
              </a:tabLst>
            </a:pPr>
            <a:r>
              <a:rPr lang="en-US" sz="1200" b="1" i="1" dirty="0" smtClean="0">
                <a:solidFill>
                  <a:srgbClr val="000000"/>
                </a:solidFill>
                <a:ea typeface="Times New Roman" panose="02020603050405020304" pitchFamily="18" charset="0"/>
                <a:cs typeface="Times New Roman" panose="02020603050405020304" pitchFamily="18" charset="0"/>
              </a:rPr>
              <a:t>2</a:t>
            </a:r>
            <a:r>
              <a:rPr lang="ru-RU" sz="1200" b="1" i="1" dirty="0" smtClean="0">
                <a:solidFill>
                  <a:srgbClr val="000000"/>
                </a:solidFill>
                <a:ea typeface="Times New Roman" panose="02020603050405020304" pitchFamily="18" charset="0"/>
                <a:cs typeface="Times New Roman" panose="02020603050405020304" pitchFamily="18" charset="0"/>
              </a:rPr>
              <a:t> </a:t>
            </a:r>
            <a:r>
              <a:rPr lang="ru-RU" sz="1200" b="1" i="1" dirty="0" smtClean="0">
                <a:solidFill>
                  <a:srgbClr val="000000"/>
                </a:solidFill>
                <a:ea typeface="Times New Roman" panose="02020603050405020304" pitchFamily="18" charset="0"/>
                <a:cs typeface="Times New Roman" panose="02020603050405020304" pitchFamily="18" charset="0"/>
              </a:rPr>
              <a:t>учреждения здравоохранения.,</a:t>
            </a:r>
            <a:endParaRPr lang="ru-RU" sz="1200" b="1" i="1" dirty="0" smtClean="0">
              <a:cs typeface="Times New Roman" panose="02020603050405020304" pitchFamily="18" charset="0"/>
            </a:endParaRPr>
          </a:p>
          <a:p>
            <a:pPr marL="342900" lvl="0" indent="-342900">
              <a:spcAft>
                <a:spcPts val="0"/>
              </a:spcAft>
              <a:buFont typeface="Arial" panose="020B0604020202020204" pitchFamily="34" charset="0"/>
              <a:buChar char="•"/>
              <a:tabLst>
                <a:tab pos="457200" algn="l"/>
              </a:tabLst>
            </a:pPr>
            <a:r>
              <a:rPr lang="ru-RU" sz="1200" b="1" i="1" dirty="0" smtClean="0">
                <a:solidFill>
                  <a:srgbClr val="000000"/>
                </a:solidFill>
                <a:ea typeface="Times New Roman" panose="02020603050405020304" pitchFamily="18" charset="0"/>
                <a:cs typeface="Times New Roman" panose="02020603050405020304" pitchFamily="18" charset="0"/>
              </a:rPr>
              <a:t>учреждение </a:t>
            </a:r>
            <a:r>
              <a:rPr lang="ru-RU" sz="1200" b="1" i="1" dirty="0" smtClean="0">
                <a:solidFill>
                  <a:srgbClr val="000000"/>
                </a:solidFill>
                <a:ea typeface="Times New Roman" panose="02020603050405020304" pitchFamily="18" charset="0"/>
                <a:cs typeface="Times New Roman" panose="02020603050405020304" pitchFamily="18" charset="0"/>
              </a:rPr>
              <a:t>социальной </a:t>
            </a:r>
            <a:r>
              <a:rPr lang="ru-RU" sz="1200" b="1" i="1" dirty="0" smtClean="0">
                <a:solidFill>
                  <a:srgbClr val="000000"/>
                </a:solidFill>
                <a:ea typeface="Times New Roman" panose="02020603050405020304" pitchFamily="18" charset="0"/>
                <a:cs typeface="Times New Roman" panose="02020603050405020304" pitchFamily="18" charset="0"/>
              </a:rPr>
              <a:t>защиты,</a:t>
            </a:r>
            <a:endParaRPr lang="ru-RU" sz="1200" b="1" i="1" dirty="0" smtClean="0">
              <a:cs typeface="Times New Roman" panose="02020603050405020304" pitchFamily="18" charset="0"/>
            </a:endParaRPr>
          </a:p>
          <a:p>
            <a:pPr marL="342900" lvl="0" indent="-342900">
              <a:spcAft>
                <a:spcPts val="0"/>
              </a:spcAft>
              <a:buFont typeface="Arial" panose="020B0604020202020204" pitchFamily="34" charset="0"/>
              <a:buChar char="•"/>
              <a:tabLst>
                <a:tab pos="457200" algn="l"/>
              </a:tabLst>
            </a:pPr>
            <a:r>
              <a:rPr lang="ru-RU" sz="1200" b="1" i="1" dirty="0" smtClean="0">
                <a:solidFill>
                  <a:srgbClr val="000000"/>
                </a:solidFill>
                <a:ea typeface="Times New Roman" panose="02020603050405020304" pitchFamily="18" charset="0"/>
                <a:cs typeface="Times New Roman" panose="02020603050405020304" pitchFamily="18" charset="0"/>
              </a:rPr>
              <a:t>3 учреждения </a:t>
            </a:r>
            <a:r>
              <a:rPr lang="ru-RU" sz="1200" b="1" i="1" dirty="0" smtClean="0">
                <a:solidFill>
                  <a:srgbClr val="000000"/>
                </a:solidFill>
                <a:ea typeface="Times New Roman" panose="02020603050405020304" pitchFamily="18" charset="0"/>
                <a:cs typeface="Times New Roman" panose="02020603050405020304" pitchFamily="18" charset="0"/>
              </a:rPr>
              <a:t>культуры, досуга и спорта </a:t>
            </a:r>
            <a:r>
              <a:rPr lang="ru-RU" sz="1200" b="1" i="1" dirty="0" smtClean="0">
                <a:solidFill>
                  <a:srgbClr val="000000"/>
                </a:solidFill>
                <a:ea typeface="Times New Roman" panose="02020603050405020304" pitchFamily="18" charset="0"/>
                <a:cs typeface="Times New Roman" panose="02020603050405020304" pitchFamily="18" charset="0"/>
              </a:rPr>
              <a:t>( </a:t>
            </a:r>
            <a:r>
              <a:rPr lang="ru-RU" sz="1200" b="1" i="1" dirty="0" smtClean="0">
                <a:solidFill>
                  <a:srgbClr val="000000"/>
                </a:solidFill>
                <a:ea typeface="Times New Roman" panose="02020603050405020304" pitchFamily="18" charset="0"/>
                <a:cs typeface="Times New Roman" panose="02020603050405020304" pitchFamily="18" charset="0"/>
              </a:rPr>
              <a:t>музей, </a:t>
            </a:r>
            <a:r>
              <a:rPr lang="ru-RU" sz="1200" b="1" i="1" dirty="0" smtClean="0">
                <a:solidFill>
                  <a:srgbClr val="000000"/>
                </a:solidFill>
                <a:ea typeface="Times New Roman" panose="02020603050405020304" pitchFamily="18" charset="0"/>
                <a:cs typeface="Times New Roman" panose="02020603050405020304" pitchFamily="18" charset="0"/>
              </a:rPr>
              <a:t>учреждение </a:t>
            </a:r>
            <a:r>
              <a:rPr lang="ru-RU" sz="1200" b="1" i="1" dirty="0" smtClean="0">
                <a:solidFill>
                  <a:srgbClr val="000000"/>
                </a:solidFill>
                <a:ea typeface="Times New Roman" panose="02020603050405020304" pitchFamily="18" charset="0"/>
                <a:cs typeface="Times New Roman" panose="02020603050405020304" pitchFamily="18" charset="0"/>
              </a:rPr>
              <a:t>культуры, </a:t>
            </a:r>
            <a:r>
              <a:rPr lang="ru-RU" sz="1200" b="1" i="1" dirty="0" smtClean="0">
                <a:solidFill>
                  <a:srgbClr val="000000"/>
                </a:solidFill>
                <a:ea typeface="Times New Roman" panose="02020603050405020304" pitchFamily="18" charset="0"/>
                <a:cs typeface="Times New Roman" panose="02020603050405020304" pitchFamily="18" charset="0"/>
              </a:rPr>
              <a:t>учреждение </a:t>
            </a:r>
            <a:r>
              <a:rPr lang="ru-RU" sz="1200" b="1" i="1" dirty="0" smtClean="0">
                <a:solidFill>
                  <a:srgbClr val="000000"/>
                </a:solidFill>
                <a:ea typeface="Times New Roman" panose="02020603050405020304" pitchFamily="18" charset="0"/>
                <a:cs typeface="Times New Roman" panose="02020603050405020304" pitchFamily="18" charset="0"/>
              </a:rPr>
              <a:t>спорта),</a:t>
            </a:r>
          </a:p>
          <a:p>
            <a:pPr marL="342900" lvl="0" indent="-342900">
              <a:spcAft>
                <a:spcPts val="0"/>
              </a:spcAft>
              <a:buFont typeface="Arial" panose="020B0604020202020204" pitchFamily="34" charset="0"/>
              <a:buChar char="•"/>
              <a:tabLst>
                <a:tab pos="457200" algn="l"/>
              </a:tabLst>
            </a:pPr>
            <a:r>
              <a:rPr lang="ru-RU" sz="1200" b="1" i="1" dirty="0" smtClean="0">
                <a:solidFill>
                  <a:srgbClr val="000000"/>
                </a:solidFill>
                <a:ea typeface="Times New Roman" panose="02020603050405020304" pitchFamily="18" charset="0"/>
              </a:rPr>
              <a:t>клиентская служба ГБУ ЦСО Щаповское и Кленовское. </a:t>
            </a:r>
            <a:endParaRPr lang="ru-RU" sz="1200" b="1" i="1" dirty="0"/>
          </a:p>
        </p:txBody>
      </p:sp>
      <p:sp>
        <p:nvSpPr>
          <p:cNvPr id="7" name="Прямоугольник 6"/>
          <p:cNvSpPr/>
          <p:nvPr/>
        </p:nvSpPr>
        <p:spPr>
          <a:xfrm>
            <a:off x="392818" y="907270"/>
            <a:ext cx="4788024" cy="584775"/>
          </a:xfrm>
          <a:prstGeom prst="rect">
            <a:avLst/>
          </a:prstGeom>
        </p:spPr>
        <p:txBody>
          <a:bodyPr wrap="square">
            <a:spAutoFit/>
          </a:bodyPr>
          <a:lstStyle/>
          <a:p>
            <a:pPr marL="342900" lvl="0" indent="-342900">
              <a:spcAft>
                <a:spcPts val="0"/>
              </a:spcAft>
              <a:buFont typeface="Arial" panose="020B0604020202020204" pitchFamily="34" charset="0"/>
              <a:buChar char="•"/>
              <a:tabLst>
                <a:tab pos="457200" algn="l"/>
              </a:tabLst>
            </a:pPr>
            <a:endParaRPr lang="ru-RU" sz="1600" b="1" i="1" dirty="0">
              <a:cs typeface="Times New Roman" panose="02020603050405020304" pitchFamily="18" charset="0"/>
            </a:endParaRPr>
          </a:p>
          <a:p>
            <a:pPr lvl="0">
              <a:spcAft>
                <a:spcPts val="0"/>
              </a:spcAft>
              <a:tabLst>
                <a:tab pos="457200" algn="l"/>
              </a:tabLst>
            </a:pPr>
            <a:r>
              <a:rPr lang="ru-RU" sz="1600" b="1" i="1" dirty="0" smtClean="0">
                <a:solidFill>
                  <a:srgbClr val="000000"/>
                </a:solidFill>
                <a:ea typeface="Times New Roman" panose="02020603050405020304" pitchFamily="18" charset="0"/>
                <a:cs typeface="Times New Roman" panose="02020603050405020304" pitchFamily="18" charset="0"/>
              </a:rPr>
              <a:t> </a:t>
            </a:r>
            <a:endParaRPr lang="ru-RU" sz="1600" b="1" i="1" dirty="0">
              <a:effectLst/>
              <a:cs typeface="Times New Roman" panose="02020603050405020304" pitchFamily="18" charset="0"/>
            </a:endParaRPr>
          </a:p>
        </p:txBody>
      </p:sp>
      <p:sp>
        <p:nvSpPr>
          <p:cNvPr id="8" name="Прямоугольник 7"/>
          <p:cNvSpPr/>
          <p:nvPr/>
        </p:nvSpPr>
        <p:spPr>
          <a:xfrm>
            <a:off x="276011" y="163637"/>
            <a:ext cx="6744261" cy="671338"/>
          </a:xfrm>
          <a:prstGeom prst="rect">
            <a:avLst/>
          </a:prstGeom>
        </p:spPr>
        <p:txBody>
          <a:bodyPr wrap="square">
            <a:spAutoFit/>
          </a:bodyPr>
          <a:lstStyle/>
          <a:p>
            <a:pPr>
              <a:lnSpc>
                <a:spcPct val="115000"/>
              </a:lnSpc>
              <a:spcAft>
                <a:spcPts val="0"/>
              </a:spcAft>
            </a:pPr>
            <a:r>
              <a:rPr lang="ru-RU" sz="1600" b="1" i="1" dirty="0" smtClean="0">
                <a:solidFill>
                  <a:schemeClr val="accent5">
                    <a:lumMod val="50000"/>
                  </a:schemeClr>
                </a:solidFill>
                <a:ea typeface="Times New Roman" panose="02020603050405020304" pitchFamily="18" charset="0"/>
                <a:cs typeface="Times New Roman" panose="02020603050405020304" pitchFamily="18" charset="0"/>
              </a:rPr>
              <a:t>Общая площадь Щаповского поселения </a:t>
            </a:r>
            <a:r>
              <a:rPr lang="ru-RU" sz="1600" b="1" i="1" dirty="0" smtClean="0">
                <a:solidFill>
                  <a:schemeClr val="accent5">
                    <a:lumMod val="50000"/>
                  </a:schemeClr>
                </a:solidFill>
                <a:ea typeface="Times New Roman" panose="02020603050405020304" pitchFamily="18" charset="0"/>
                <a:cs typeface="Times New Roman" panose="02020603050405020304" pitchFamily="18" charset="0"/>
              </a:rPr>
              <a:t>8 606 га</a:t>
            </a:r>
            <a:endParaRPr lang="ru-RU" sz="1600" b="1" i="1" dirty="0" smtClean="0">
              <a:solidFill>
                <a:schemeClr val="accent5">
                  <a:lumMod val="50000"/>
                </a:schemeClr>
              </a:solidFill>
              <a:ea typeface="Times New Roman" panose="02020603050405020304" pitchFamily="18" charset="0"/>
              <a:cs typeface="Times New Roman" panose="02020603050405020304" pitchFamily="18" charset="0"/>
            </a:endParaRPr>
          </a:p>
          <a:p>
            <a:pPr>
              <a:lnSpc>
                <a:spcPct val="115000"/>
              </a:lnSpc>
              <a:spcAft>
                <a:spcPts val="0"/>
              </a:spcAft>
            </a:pPr>
            <a:r>
              <a:rPr lang="ru-RU" sz="1600" b="1" i="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Численность населения – </a:t>
            </a:r>
            <a:r>
              <a:rPr lang="ru-RU" sz="1600" b="1" i="1" dirty="0" smtClean="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10 020 человек</a:t>
            </a:r>
            <a:endParaRPr lang="ru-RU" sz="1600" b="1" i="1"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Рисунок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3106" y="16518"/>
            <a:ext cx="2212156" cy="2366277"/>
          </a:xfrm>
          <a:prstGeom prst="rect">
            <a:avLst/>
          </a:prstGeom>
        </p:spPr>
        <p:style>
          <a:lnRef idx="0">
            <a:schemeClr val="dk1"/>
          </a:lnRef>
          <a:fillRef idx="3">
            <a:schemeClr val="dk1"/>
          </a:fillRef>
          <a:effectRef idx="3">
            <a:schemeClr val="dk1"/>
          </a:effectRef>
          <a:fontRef idx="minor">
            <a:schemeClr val="lt1"/>
          </a:fontRef>
        </p:style>
      </p:pic>
      <p:sp>
        <p:nvSpPr>
          <p:cNvPr id="6" name="Номер слайда 5"/>
          <p:cNvSpPr>
            <a:spLocks noGrp="1"/>
          </p:cNvSpPr>
          <p:nvPr>
            <p:ph type="sldNum" sz="quarter" idx="12"/>
          </p:nvPr>
        </p:nvSpPr>
        <p:spPr/>
        <p:txBody>
          <a:bodyPr/>
          <a:lstStyle/>
          <a:p>
            <a:fld id="{B19B0651-EE4F-4900-A07F-96A6BFA9D0F0}" type="slidenum">
              <a:rPr lang="ru-RU" smtClean="0"/>
              <a:pPr/>
              <a:t>3</a:t>
            </a:fld>
            <a:endParaRPr lang="ru-RU"/>
          </a:p>
        </p:txBody>
      </p:sp>
      <p:sp>
        <p:nvSpPr>
          <p:cNvPr id="11" name="Прямоугольник 10"/>
          <p:cNvSpPr/>
          <p:nvPr/>
        </p:nvSpPr>
        <p:spPr>
          <a:xfrm>
            <a:off x="5614226" y="2534483"/>
            <a:ext cx="3638294" cy="4062651"/>
          </a:xfrm>
          <a:prstGeom prst="rect">
            <a:avLst/>
          </a:prstGeom>
        </p:spPr>
        <p:txBody>
          <a:bodyPr wrap="square">
            <a:spAutoFit/>
          </a:bodyPr>
          <a:lstStyle/>
          <a:p>
            <a:r>
              <a:rPr lang="ru-RU" sz="1400" b="1" i="1" dirty="0" smtClean="0">
                <a:solidFill>
                  <a:schemeClr val="accent5">
                    <a:lumMod val="50000"/>
                  </a:schemeClr>
                </a:solidFill>
              </a:rPr>
              <a:t>Щаповское поселение включает                  18 </a:t>
            </a:r>
            <a:r>
              <a:rPr lang="ru-RU" sz="1400" b="1" i="1" dirty="0">
                <a:solidFill>
                  <a:schemeClr val="accent5">
                    <a:lumMod val="50000"/>
                  </a:schemeClr>
                </a:solidFill>
              </a:rPr>
              <a:t>населённых </a:t>
            </a:r>
            <a:r>
              <a:rPr lang="ru-RU" sz="1400" b="1" i="1" dirty="0" smtClean="0">
                <a:solidFill>
                  <a:schemeClr val="accent5">
                    <a:lumMod val="50000"/>
                  </a:schemeClr>
                </a:solidFill>
              </a:rPr>
              <a:t>пунктов:</a:t>
            </a:r>
          </a:p>
          <a:p>
            <a:pPr algn="ctr"/>
            <a:endParaRPr lang="ru-RU" sz="1400" b="1" i="1" dirty="0" smtClean="0">
              <a:solidFill>
                <a:schemeClr val="accent5">
                  <a:lumMod val="50000"/>
                </a:schemeClr>
              </a:solidFill>
            </a:endParaRPr>
          </a:p>
          <a:p>
            <a:r>
              <a:rPr lang="ru-RU" sz="1200" b="1" i="1" dirty="0" smtClean="0">
                <a:solidFill>
                  <a:schemeClr val="bg1"/>
                </a:solidFill>
                <a:ea typeface="Times New Roman" panose="02020603050405020304" pitchFamily="18" charset="0"/>
              </a:rPr>
              <a:t>посёлок  Щапово (центр </a:t>
            </a:r>
            <a:r>
              <a:rPr lang="ru-RU" sz="1200" b="1" i="1" dirty="0" smtClean="0">
                <a:solidFill>
                  <a:schemeClr val="bg1"/>
                </a:solidFill>
                <a:ea typeface="Times New Roman" panose="02020603050405020304" pitchFamily="18" charset="0"/>
              </a:rPr>
              <a:t>поселения</a:t>
            </a:r>
            <a:r>
              <a:rPr lang="ru-RU" sz="1200" b="1" i="1" dirty="0" smtClean="0">
                <a:solidFill>
                  <a:schemeClr val="bg1"/>
                </a:solidFill>
                <a:ea typeface="Times New Roman" panose="02020603050405020304" pitchFamily="18" charset="0"/>
              </a:rPr>
              <a:t>) </a:t>
            </a:r>
            <a:endParaRPr lang="ru-RU" sz="1200" b="1" i="1" dirty="0">
              <a:solidFill>
                <a:schemeClr val="bg1"/>
              </a:solidFill>
              <a:ea typeface="Times New Roman" panose="02020603050405020304" pitchFamily="18" charset="0"/>
            </a:endParaRPr>
          </a:p>
          <a:p>
            <a:r>
              <a:rPr lang="ru-RU" sz="1200" b="1" i="1" dirty="0">
                <a:solidFill>
                  <a:schemeClr val="bg1"/>
                </a:solidFill>
                <a:ea typeface="Times New Roman" panose="02020603050405020304" pitchFamily="18" charset="0"/>
              </a:rPr>
              <a:t>д</a:t>
            </a:r>
            <a:r>
              <a:rPr lang="ru-RU" sz="1200" b="1" i="1" dirty="0" smtClean="0">
                <a:solidFill>
                  <a:schemeClr val="bg1"/>
                </a:solidFill>
                <a:ea typeface="Times New Roman" panose="02020603050405020304" pitchFamily="18" charset="0"/>
              </a:rPr>
              <a:t>еревня </a:t>
            </a:r>
            <a:r>
              <a:rPr lang="ru-RU" sz="1200" b="1" i="1" dirty="0" err="1" smtClean="0">
                <a:solidFill>
                  <a:schemeClr val="bg1"/>
                </a:solidFill>
                <a:ea typeface="Times New Roman" panose="02020603050405020304" pitchFamily="18" charset="0"/>
              </a:rPr>
              <a:t>Александрово</a:t>
            </a:r>
            <a:r>
              <a:rPr lang="ru-RU" sz="1200" b="1" i="1" dirty="0" smtClean="0">
                <a:solidFill>
                  <a:schemeClr val="bg1"/>
                </a:solidFill>
                <a:ea typeface="Times New Roman" panose="02020603050405020304" pitchFamily="18" charset="0"/>
              </a:rPr>
              <a:t> </a:t>
            </a:r>
            <a:endParaRPr lang="ru-RU" sz="1200" b="1" i="1" dirty="0">
              <a:solidFill>
                <a:schemeClr val="bg1"/>
              </a:solidFill>
              <a:ea typeface="Times New Roman" panose="02020603050405020304" pitchFamily="18" charset="0"/>
            </a:endParaRPr>
          </a:p>
          <a:p>
            <a:r>
              <a:rPr lang="ru-RU" sz="1200" b="1" i="1" dirty="0">
                <a:solidFill>
                  <a:schemeClr val="bg1"/>
                </a:solidFill>
                <a:ea typeface="Times New Roman" panose="02020603050405020304" pitchFamily="18" charset="0"/>
              </a:rPr>
              <a:t>п</a:t>
            </a:r>
            <a:r>
              <a:rPr lang="ru-RU" sz="1200" b="1" i="1" dirty="0" smtClean="0">
                <a:solidFill>
                  <a:schemeClr val="bg1"/>
                </a:solidFill>
                <a:ea typeface="Times New Roman" panose="02020603050405020304" pitchFamily="18" charset="0"/>
              </a:rPr>
              <a:t>осёлок </a:t>
            </a:r>
            <a:r>
              <a:rPr lang="ru-RU" sz="1200" b="1" i="1" dirty="0" err="1" smtClean="0">
                <a:solidFill>
                  <a:schemeClr val="bg1"/>
                </a:solidFill>
                <a:ea typeface="Times New Roman" panose="02020603050405020304" pitchFamily="18" charset="0"/>
              </a:rPr>
              <a:t>Курилово</a:t>
            </a:r>
            <a:r>
              <a:rPr lang="ru-RU" sz="1200" b="1" i="1" dirty="0" smtClean="0">
                <a:solidFill>
                  <a:schemeClr val="bg1"/>
                </a:solidFill>
                <a:ea typeface="Times New Roman" panose="02020603050405020304" pitchFamily="18" charset="0"/>
              </a:rPr>
              <a:t> </a:t>
            </a:r>
            <a:endParaRPr lang="ru-RU" sz="1200" b="1" i="1" dirty="0">
              <a:solidFill>
                <a:schemeClr val="bg1"/>
              </a:solidFill>
              <a:ea typeface="Times New Roman" panose="02020603050405020304" pitchFamily="18" charset="0"/>
            </a:endParaRPr>
          </a:p>
          <a:p>
            <a:r>
              <a:rPr lang="ru-RU" sz="1200" b="1" i="1" dirty="0" smtClean="0">
                <a:solidFill>
                  <a:schemeClr val="bg1"/>
                </a:solidFill>
                <a:ea typeface="Times New Roman" panose="02020603050405020304" pitchFamily="18" charset="0"/>
              </a:rPr>
              <a:t>село </a:t>
            </a:r>
            <a:r>
              <a:rPr lang="ru-RU" sz="1200" b="1" i="1" dirty="0" err="1">
                <a:solidFill>
                  <a:schemeClr val="bg1"/>
                </a:solidFill>
                <a:ea typeface="Times New Roman" panose="02020603050405020304" pitchFamily="18" charset="0"/>
              </a:rPr>
              <a:t>Ознобишино</a:t>
            </a:r>
            <a:r>
              <a:rPr lang="ru-RU" sz="1200" b="1" i="1" dirty="0">
                <a:solidFill>
                  <a:schemeClr val="bg1"/>
                </a:solidFill>
                <a:ea typeface="Times New Roman" panose="02020603050405020304" pitchFamily="18" charset="0"/>
              </a:rPr>
              <a:t> </a:t>
            </a:r>
          </a:p>
          <a:p>
            <a:r>
              <a:rPr lang="ru-RU" sz="1200" b="1" i="1" dirty="0">
                <a:solidFill>
                  <a:schemeClr val="bg1"/>
                </a:solidFill>
                <a:ea typeface="Times New Roman" panose="02020603050405020304" pitchFamily="18" charset="0"/>
              </a:rPr>
              <a:t>д</a:t>
            </a:r>
            <a:r>
              <a:rPr lang="ru-RU" sz="1200" b="1" i="1" dirty="0" smtClean="0">
                <a:solidFill>
                  <a:schemeClr val="bg1"/>
                </a:solidFill>
                <a:ea typeface="Times New Roman" panose="02020603050405020304" pitchFamily="18" charset="0"/>
              </a:rPr>
              <a:t>еревня </a:t>
            </a:r>
            <a:r>
              <a:rPr lang="ru-RU" sz="1200" b="1" i="1" dirty="0" err="1" smtClean="0">
                <a:solidFill>
                  <a:schemeClr val="bg1"/>
                </a:solidFill>
                <a:ea typeface="Times New Roman" panose="02020603050405020304" pitchFamily="18" charset="0"/>
              </a:rPr>
              <a:t>Батыбино</a:t>
            </a:r>
            <a:r>
              <a:rPr lang="ru-RU" sz="1200" b="1" i="1" dirty="0" smtClean="0">
                <a:solidFill>
                  <a:schemeClr val="bg1"/>
                </a:solidFill>
                <a:ea typeface="Times New Roman" panose="02020603050405020304" pitchFamily="18" charset="0"/>
              </a:rPr>
              <a:t> </a:t>
            </a:r>
            <a:endParaRPr lang="ru-RU" sz="1200" b="1" i="1" dirty="0">
              <a:solidFill>
                <a:schemeClr val="bg1"/>
              </a:solidFill>
              <a:ea typeface="Times New Roman" panose="02020603050405020304" pitchFamily="18" charset="0"/>
            </a:endParaRPr>
          </a:p>
          <a:p>
            <a:r>
              <a:rPr lang="ru-RU" sz="1200" b="1" i="1" dirty="0">
                <a:solidFill>
                  <a:schemeClr val="bg1"/>
                </a:solidFill>
                <a:ea typeface="Times New Roman" panose="02020603050405020304" pitchFamily="18" charset="0"/>
              </a:rPr>
              <a:t>д</a:t>
            </a:r>
            <a:r>
              <a:rPr lang="ru-RU" sz="1200" b="1" i="1" dirty="0" smtClean="0">
                <a:solidFill>
                  <a:schemeClr val="bg1"/>
                </a:solidFill>
                <a:ea typeface="Times New Roman" panose="02020603050405020304" pitchFamily="18" charset="0"/>
              </a:rPr>
              <a:t>еревня </a:t>
            </a:r>
            <a:r>
              <a:rPr lang="ru-RU" sz="1200" b="1" i="1" dirty="0" err="1" smtClean="0">
                <a:solidFill>
                  <a:schemeClr val="bg1"/>
                </a:solidFill>
                <a:ea typeface="Times New Roman" panose="02020603050405020304" pitchFamily="18" charset="0"/>
              </a:rPr>
              <a:t>Иваньково</a:t>
            </a:r>
            <a:r>
              <a:rPr lang="ru-RU" sz="1200" b="1" i="1" dirty="0" smtClean="0">
                <a:solidFill>
                  <a:schemeClr val="bg1"/>
                </a:solidFill>
                <a:ea typeface="Times New Roman" panose="02020603050405020304" pitchFamily="18" charset="0"/>
              </a:rPr>
              <a:t> </a:t>
            </a:r>
            <a:endParaRPr lang="ru-RU" sz="1200" b="1" i="1" dirty="0">
              <a:solidFill>
                <a:schemeClr val="bg1"/>
              </a:solidFill>
              <a:ea typeface="Times New Roman" panose="02020603050405020304" pitchFamily="18" charset="0"/>
            </a:endParaRPr>
          </a:p>
          <a:p>
            <a:r>
              <a:rPr lang="ru-RU" sz="1200" b="1" i="1" dirty="0" smtClean="0">
                <a:solidFill>
                  <a:schemeClr val="bg1"/>
                </a:solidFill>
                <a:ea typeface="Times New Roman" panose="02020603050405020304" pitchFamily="18" charset="0"/>
              </a:rPr>
              <a:t>деревня </a:t>
            </a:r>
            <a:r>
              <a:rPr lang="ru-RU" sz="1200" b="1" i="1" dirty="0" err="1" smtClean="0">
                <a:solidFill>
                  <a:schemeClr val="bg1"/>
                </a:solidFill>
                <a:ea typeface="Times New Roman" panose="02020603050405020304" pitchFamily="18" charset="0"/>
              </a:rPr>
              <a:t>Костишово</a:t>
            </a:r>
            <a:r>
              <a:rPr lang="ru-RU" sz="1200" b="1" i="1" dirty="0" smtClean="0">
                <a:solidFill>
                  <a:schemeClr val="bg1"/>
                </a:solidFill>
                <a:ea typeface="Times New Roman" panose="02020603050405020304" pitchFamily="18" charset="0"/>
              </a:rPr>
              <a:t> </a:t>
            </a:r>
            <a:endParaRPr lang="ru-RU" sz="1200" b="1" i="1" dirty="0">
              <a:solidFill>
                <a:schemeClr val="bg1"/>
              </a:solidFill>
              <a:ea typeface="Times New Roman" panose="02020603050405020304" pitchFamily="18" charset="0"/>
            </a:endParaRPr>
          </a:p>
          <a:p>
            <a:r>
              <a:rPr lang="ru-RU" sz="1200" b="1" i="1" dirty="0">
                <a:solidFill>
                  <a:schemeClr val="bg1"/>
                </a:solidFill>
                <a:ea typeface="Times New Roman" panose="02020603050405020304" pitchFamily="18" charset="0"/>
              </a:rPr>
              <a:t>д</a:t>
            </a:r>
            <a:r>
              <a:rPr lang="ru-RU" sz="1200" b="1" i="1" dirty="0" smtClean="0">
                <a:solidFill>
                  <a:schemeClr val="bg1"/>
                </a:solidFill>
                <a:ea typeface="Times New Roman" panose="02020603050405020304" pitchFamily="18" charset="0"/>
              </a:rPr>
              <a:t>еревня </a:t>
            </a:r>
            <a:r>
              <a:rPr lang="ru-RU" sz="1200" b="1" i="1" dirty="0" err="1" smtClean="0">
                <a:solidFill>
                  <a:schemeClr val="bg1"/>
                </a:solidFill>
                <a:ea typeface="Times New Roman" panose="02020603050405020304" pitchFamily="18" charset="0"/>
              </a:rPr>
              <a:t>Кузенево</a:t>
            </a:r>
            <a:r>
              <a:rPr lang="ru-RU" sz="1200" b="1" i="1" dirty="0" smtClean="0">
                <a:solidFill>
                  <a:schemeClr val="bg1"/>
                </a:solidFill>
                <a:ea typeface="Times New Roman" panose="02020603050405020304" pitchFamily="18" charset="0"/>
              </a:rPr>
              <a:t> </a:t>
            </a:r>
            <a:endParaRPr lang="ru-RU" sz="1200" b="1" i="1" dirty="0">
              <a:solidFill>
                <a:schemeClr val="bg1"/>
              </a:solidFill>
              <a:ea typeface="Times New Roman" panose="02020603050405020304" pitchFamily="18" charset="0"/>
            </a:endParaRPr>
          </a:p>
          <a:p>
            <a:r>
              <a:rPr lang="ru-RU" sz="1200" b="1" i="1" dirty="0">
                <a:solidFill>
                  <a:schemeClr val="bg1"/>
                </a:solidFill>
                <a:ea typeface="Times New Roman" panose="02020603050405020304" pitchFamily="18" charset="0"/>
              </a:rPr>
              <a:t>д</a:t>
            </a:r>
            <a:r>
              <a:rPr lang="ru-RU" sz="1200" b="1" i="1" dirty="0" smtClean="0">
                <a:solidFill>
                  <a:schemeClr val="bg1"/>
                </a:solidFill>
                <a:ea typeface="Times New Roman" panose="02020603050405020304" pitchFamily="18" charset="0"/>
              </a:rPr>
              <a:t>еревня Овечкино </a:t>
            </a:r>
            <a:endParaRPr lang="ru-RU" sz="1200" b="1" i="1" dirty="0">
              <a:solidFill>
                <a:schemeClr val="bg1"/>
              </a:solidFill>
              <a:ea typeface="Times New Roman" panose="02020603050405020304" pitchFamily="18" charset="0"/>
            </a:endParaRPr>
          </a:p>
          <a:p>
            <a:r>
              <a:rPr lang="ru-RU" sz="1200" b="1" i="1" dirty="0">
                <a:solidFill>
                  <a:schemeClr val="bg1"/>
                </a:solidFill>
                <a:ea typeface="Times New Roman" panose="02020603050405020304" pitchFamily="18" charset="0"/>
              </a:rPr>
              <a:t>д</a:t>
            </a:r>
            <a:r>
              <a:rPr lang="ru-RU" sz="1200" b="1" i="1" dirty="0" smtClean="0">
                <a:solidFill>
                  <a:schemeClr val="bg1"/>
                </a:solidFill>
                <a:ea typeface="Times New Roman" panose="02020603050405020304" pitchFamily="18" charset="0"/>
              </a:rPr>
              <a:t>еревня Песье </a:t>
            </a:r>
            <a:endParaRPr lang="ru-RU" sz="1200" b="1" i="1" dirty="0">
              <a:solidFill>
                <a:schemeClr val="bg1"/>
              </a:solidFill>
              <a:ea typeface="Times New Roman" panose="02020603050405020304" pitchFamily="18" charset="0"/>
            </a:endParaRPr>
          </a:p>
          <a:p>
            <a:r>
              <a:rPr lang="ru-RU" sz="1200" b="1" i="1" dirty="0">
                <a:solidFill>
                  <a:schemeClr val="bg1"/>
                </a:solidFill>
                <a:ea typeface="Times New Roman" panose="02020603050405020304" pitchFamily="18" charset="0"/>
              </a:rPr>
              <a:t>д</a:t>
            </a:r>
            <a:r>
              <a:rPr lang="ru-RU" sz="1200" b="1" i="1" dirty="0" smtClean="0">
                <a:solidFill>
                  <a:schemeClr val="bg1"/>
                </a:solidFill>
                <a:ea typeface="Times New Roman" panose="02020603050405020304" pitchFamily="18" charset="0"/>
              </a:rPr>
              <a:t>еревня </a:t>
            </a:r>
            <a:r>
              <a:rPr lang="ru-RU" sz="1200" b="1" i="1" dirty="0" err="1" smtClean="0">
                <a:solidFill>
                  <a:schemeClr val="bg1"/>
                </a:solidFill>
                <a:ea typeface="Times New Roman" panose="02020603050405020304" pitchFamily="18" charset="0"/>
              </a:rPr>
              <a:t>Русино</a:t>
            </a:r>
            <a:r>
              <a:rPr lang="ru-RU" sz="1200" b="1" i="1" dirty="0" smtClean="0">
                <a:solidFill>
                  <a:schemeClr val="bg1"/>
                </a:solidFill>
                <a:ea typeface="Times New Roman" panose="02020603050405020304" pitchFamily="18" charset="0"/>
              </a:rPr>
              <a:t> </a:t>
            </a:r>
            <a:endParaRPr lang="ru-RU" sz="1200" b="1" i="1" dirty="0">
              <a:solidFill>
                <a:schemeClr val="bg1"/>
              </a:solidFill>
              <a:ea typeface="Times New Roman" panose="02020603050405020304" pitchFamily="18" charset="0"/>
            </a:endParaRPr>
          </a:p>
          <a:p>
            <a:r>
              <a:rPr lang="ru-RU" sz="1200" b="1" i="1" dirty="0">
                <a:solidFill>
                  <a:schemeClr val="bg1"/>
                </a:solidFill>
                <a:ea typeface="Times New Roman" panose="02020603050405020304" pitchFamily="18" charset="0"/>
              </a:rPr>
              <a:t>д</a:t>
            </a:r>
            <a:r>
              <a:rPr lang="ru-RU" sz="1200" b="1" i="1" dirty="0" smtClean="0">
                <a:solidFill>
                  <a:schemeClr val="bg1"/>
                </a:solidFill>
                <a:ea typeface="Times New Roman" panose="02020603050405020304" pitchFamily="18" charset="0"/>
              </a:rPr>
              <a:t>еревня </a:t>
            </a:r>
            <a:r>
              <a:rPr lang="ru-RU" sz="1200" b="1" i="1" dirty="0" err="1" smtClean="0">
                <a:solidFill>
                  <a:schemeClr val="bg1"/>
                </a:solidFill>
                <a:ea typeface="Times New Roman" panose="02020603050405020304" pitchFamily="18" charset="0"/>
              </a:rPr>
              <a:t>Сатино</a:t>
            </a:r>
            <a:r>
              <a:rPr lang="ru-RU" sz="1200" b="1" i="1" dirty="0" smtClean="0">
                <a:solidFill>
                  <a:schemeClr val="bg1"/>
                </a:solidFill>
                <a:ea typeface="Times New Roman" panose="02020603050405020304" pitchFamily="18" charset="0"/>
              </a:rPr>
              <a:t>-Татарское </a:t>
            </a:r>
            <a:endParaRPr lang="ru-RU" sz="1200" b="1" i="1" dirty="0">
              <a:solidFill>
                <a:schemeClr val="bg1"/>
              </a:solidFill>
              <a:ea typeface="Times New Roman" panose="02020603050405020304" pitchFamily="18" charset="0"/>
            </a:endParaRPr>
          </a:p>
          <a:p>
            <a:r>
              <a:rPr lang="ru-RU" sz="1200" b="1" i="1" dirty="0">
                <a:solidFill>
                  <a:schemeClr val="bg1"/>
                </a:solidFill>
                <a:ea typeface="Times New Roman" panose="02020603050405020304" pitchFamily="18" charset="0"/>
              </a:rPr>
              <a:t>д</a:t>
            </a:r>
            <a:r>
              <a:rPr lang="ru-RU" sz="1200" b="1" i="1" dirty="0" smtClean="0">
                <a:solidFill>
                  <a:schemeClr val="bg1"/>
                </a:solidFill>
                <a:ea typeface="Times New Roman" panose="02020603050405020304" pitchFamily="18" charset="0"/>
              </a:rPr>
              <a:t>еревня </a:t>
            </a:r>
            <a:r>
              <a:rPr lang="ru-RU" sz="1200" b="1" i="1" dirty="0" err="1" smtClean="0">
                <a:solidFill>
                  <a:schemeClr val="bg1"/>
                </a:solidFill>
                <a:ea typeface="Times New Roman" panose="02020603050405020304" pitchFamily="18" charset="0"/>
              </a:rPr>
              <a:t>Сатино</a:t>
            </a:r>
            <a:r>
              <a:rPr lang="ru-RU" sz="1200" b="1" i="1" dirty="0" smtClean="0">
                <a:solidFill>
                  <a:schemeClr val="bg1"/>
                </a:solidFill>
                <a:ea typeface="Times New Roman" panose="02020603050405020304" pitchFamily="18" charset="0"/>
              </a:rPr>
              <a:t>-Русское </a:t>
            </a:r>
            <a:endParaRPr lang="ru-RU" sz="1200" b="1" i="1" dirty="0">
              <a:solidFill>
                <a:schemeClr val="bg1"/>
              </a:solidFill>
              <a:ea typeface="Times New Roman" panose="02020603050405020304" pitchFamily="18" charset="0"/>
            </a:endParaRPr>
          </a:p>
          <a:p>
            <a:r>
              <a:rPr lang="ru-RU" sz="1200" b="1" i="1" dirty="0">
                <a:solidFill>
                  <a:schemeClr val="bg1"/>
                </a:solidFill>
                <a:ea typeface="Times New Roman" panose="02020603050405020304" pitchFamily="18" charset="0"/>
              </a:rPr>
              <a:t>д</a:t>
            </a:r>
            <a:r>
              <a:rPr lang="ru-RU" sz="1200" b="1" i="1" dirty="0" smtClean="0">
                <a:solidFill>
                  <a:schemeClr val="bg1"/>
                </a:solidFill>
                <a:ea typeface="Times New Roman" panose="02020603050405020304" pitchFamily="18" charset="0"/>
              </a:rPr>
              <a:t>еревня Троицкое </a:t>
            </a:r>
            <a:endParaRPr lang="ru-RU" sz="1200" b="1" i="1" dirty="0">
              <a:solidFill>
                <a:schemeClr val="bg1"/>
              </a:solidFill>
              <a:ea typeface="Times New Roman" panose="02020603050405020304" pitchFamily="18" charset="0"/>
            </a:endParaRPr>
          </a:p>
          <a:p>
            <a:r>
              <a:rPr lang="ru-RU" sz="1200" b="1" i="1" dirty="0">
                <a:solidFill>
                  <a:schemeClr val="bg1"/>
                </a:solidFill>
                <a:ea typeface="Times New Roman" panose="02020603050405020304" pitchFamily="18" charset="0"/>
              </a:rPr>
              <a:t>д</a:t>
            </a:r>
            <a:r>
              <a:rPr lang="ru-RU" sz="1200" b="1" i="1" dirty="0" smtClean="0">
                <a:solidFill>
                  <a:schemeClr val="bg1"/>
                </a:solidFill>
                <a:ea typeface="Times New Roman" panose="02020603050405020304" pitchFamily="18" charset="0"/>
              </a:rPr>
              <a:t>еревня </a:t>
            </a:r>
            <a:r>
              <a:rPr lang="ru-RU" sz="1200" b="1" i="1" dirty="0" err="1" smtClean="0">
                <a:solidFill>
                  <a:schemeClr val="bg1"/>
                </a:solidFill>
                <a:ea typeface="Times New Roman" panose="02020603050405020304" pitchFamily="18" charset="0"/>
              </a:rPr>
              <a:t>Шаганино</a:t>
            </a:r>
            <a:r>
              <a:rPr lang="ru-RU" sz="1200" b="1" i="1" dirty="0" smtClean="0">
                <a:solidFill>
                  <a:schemeClr val="bg1"/>
                </a:solidFill>
                <a:ea typeface="Times New Roman" panose="02020603050405020304" pitchFamily="18" charset="0"/>
              </a:rPr>
              <a:t> </a:t>
            </a:r>
            <a:endParaRPr lang="ru-RU" sz="1200" b="1" i="1" dirty="0">
              <a:solidFill>
                <a:schemeClr val="bg1"/>
              </a:solidFill>
              <a:ea typeface="Times New Roman" panose="02020603050405020304" pitchFamily="18" charset="0"/>
            </a:endParaRPr>
          </a:p>
          <a:p>
            <a:r>
              <a:rPr lang="ru-RU" sz="1200" b="1" i="1" dirty="0" smtClean="0">
                <a:solidFill>
                  <a:schemeClr val="bg1"/>
                </a:solidFill>
                <a:ea typeface="Times New Roman" panose="02020603050405020304" pitchFamily="18" charset="0"/>
              </a:rPr>
              <a:t>посёлок </a:t>
            </a:r>
            <a:r>
              <a:rPr lang="ru-RU" sz="1200" b="1" i="1" dirty="0" err="1" smtClean="0">
                <a:solidFill>
                  <a:schemeClr val="bg1"/>
                </a:solidFill>
                <a:ea typeface="Times New Roman" panose="02020603050405020304" pitchFamily="18" charset="0"/>
              </a:rPr>
              <a:t>Спортбазы</a:t>
            </a:r>
            <a:r>
              <a:rPr lang="ru-RU" sz="1200" b="1" i="1" dirty="0" smtClean="0">
                <a:solidFill>
                  <a:schemeClr val="bg1"/>
                </a:solidFill>
                <a:ea typeface="Times New Roman" panose="02020603050405020304" pitchFamily="18" charset="0"/>
              </a:rPr>
              <a:t> </a:t>
            </a:r>
            <a:endParaRPr lang="ru-RU" sz="1200" b="1" i="1" dirty="0">
              <a:solidFill>
                <a:schemeClr val="bg1"/>
              </a:solidFill>
              <a:ea typeface="Times New Roman" panose="02020603050405020304" pitchFamily="18" charset="0"/>
            </a:endParaRPr>
          </a:p>
          <a:p>
            <a:r>
              <a:rPr lang="ru-RU" sz="1200" b="1" i="1" dirty="0">
                <a:solidFill>
                  <a:schemeClr val="bg1"/>
                </a:solidFill>
                <a:ea typeface="Times New Roman" panose="02020603050405020304" pitchFamily="18" charset="0"/>
              </a:rPr>
              <a:t>п</a:t>
            </a:r>
            <a:r>
              <a:rPr lang="ru-RU" sz="1200" b="1" i="1" dirty="0" smtClean="0">
                <a:solidFill>
                  <a:schemeClr val="bg1"/>
                </a:solidFill>
                <a:ea typeface="Times New Roman" panose="02020603050405020304" pitchFamily="18" charset="0"/>
              </a:rPr>
              <a:t>осёлок ДРП-3 </a:t>
            </a:r>
            <a:endParaRPr lang="ru-RU" sz="1200" b="1" i="1" dirty="0">
              <a:solidFill>
                <a:schemeClr val="bg1"/>
              </a:solidFill>
              <a:ea typeface="Times New Roman" panose="02020603050405020304" pitchFamily="18" charset="0"/>
            </a:endParaRPr>
          </a:p>
          <a:p>
            <a:r>
              <a:rPr lang="ru-RU" sz="1200" b="1" i="1" dirty="0">
                <a:solidFill>
                  <a:schemeClr val="bg1"/>
                </a:solidFill>
                <a:ea typeface="Times New Roman" panose="02020603050405020304" pitchFamily="18" charset="0"/>
              </a:rPr>
              <a:t>п</a:t>
            </a:r>
            <a:r>
              <a:rPr lang="ru-RU" sz="1200" b="1" i="1" dirty="0" smtClean="0">
                <a:solidFill>
                  <a:schemeClr val="bg1"/>
                </a:solidFill>
                <a:ea typeface="Times New Roman" panose="02020603050405020304" pitchFamily="18" charset="0"/>
              </a:rPr>
              <a:t>осёлок </a:t>
            </a:r>
            <a:r>
              <a:rPr lang="ru-RU" sz="1200" b="1" i="1" dirty="0" err="1" smtClean="0">
                <a:solidFill>
                  <a:schemeClr val="bg1"/>
                </a:solidFill>
                <a:ea typeface="Times New Roman" panose="02020603050405020304" pitchFamily="18" charset="0"/>
              </a:rPr>
              <a:t>д.о.Пахра</a:t>
            </a:r>
            <a:endParaRPr lang="ru-RU" sz="1200" b="1" i="1" dirty="0">
              <a:solidFill>
                <a:schemeClr val="bg1"/>
              </a:solidFill>
              <a:ea typeface="Times New Roman" panose="02020603050405020304" pitchFamily="18" charset="0"/>
            </a:endParaRPr>
          </a:p>
        </p:txBody>
      </p:sp>
    </p:spTree>
    <p:extLst>
      <p:ext uri="{BB962C8B-B14F-4D97-AF65-F5344CB8AC3E}">
        <p14:creationId xmlns:p14="http://schemas.microsoft.com/office/powerpoint/2010/main" val="496169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3861048"/>
            <a:ext cx="4419323" cy="2776808"/>
          </a:xfrm>
          <a:prstGeom prst="rect">
            <a:avLst/>
          </a:prstGeom>
        </p:spPr>
        <p:style>
          <a:lnRef idx="0">
            <a:schemeClr val="dk1"/>
          </a:lnRef>
          <a:fillRef idx="3">
            <a:schemeClr val="dk1"/>
          </a:fillRef>
          <a:effectRef idx="3">
            <a:schemeClr val="dk1"/>
          </a:effectRef>
          <a:fontRef idx="minor">
            <a:schemeClr val="lt1"/>
          </a:fontRef>
        </p:style>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0072" y="173487"/>
            <a:ext cx="3784664" cy="2579880"/>
          </a:xfrm>
          <a:prstGeom prst="rect">
            <a:avLst/>
          </a:prstGeom>
        </p:spPr>
        <p:style>
          <a:lnRef idx="0">
            <a:schemeClr val="dk1"/>
          </a:lnRef>
          <a:fillRef idx="3">
            <a:schemeClr val="dk1"/>
          </a:fillRef>
          <a:effectRef idx="3">
            <a:schemeClr val="dk1"/>
          </a:effectRef>
          <a:fontRef idx="minor">
            <a:schemeClr val="lt1"/>
          </a:fontRef>
        </p:style>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155" y="118815"/>
            <a:ext cx="3951829" cy="2634552"/>
          </a:xfrm>
          <a:prstGeom prst="rect">
            <a:avLst/>
          </a:prstGeom>
        </p:spPr>
        <p:style>
          <a:lnRef idx="0">
            <a:schemeClr val="dk1"/>
          </a:lnRef>
          <a:fillRef idx="3">
            <a:schemeClr val="dk1"/>
          </a:fillRef>
          <a:effectRef idx="3">
            <a:schemeClr val="dk1"/>
          </a:effectRef>
          <a:fontRef idx="minor">
            <a:schemeClr val="lt1"/>
          </a:fontRef>
        </p:style>
      </p:pic>
      <p:sp>
        <p:nvSpPr>
          <p:cNvPr id="7" name="TextBox 6"/>
          <p:cNvSpPr txBox="1"/>
          <p:nvPr/>
        </p:nvSpPr>
        <p:spPr>
          <a:xfrm>
            <a:off x="611560" y="2874763"/>
            <a:ext cx="3312368" cy="707886"/>
          </a:xfrm>
          <a:prstGeom prst="rect">
            <a:avLst/>
          </a:prstGeom>
          <a:noFill/>
        </p:spPr>
        <p:txBody>
          <a:bodyPr wrap="square" rtlCol="0">
            <a:spAutoFit/>
          </a:bodyPr>
          <a:lstStyle/>
          <a:p>
            <a:r>
              <a:rPr lang="ru-RU" sz="2000" b="1" i="1" dirty="0" smtClean="0">
                <a:solidFill>
                  <a:schemeClr val="bg1"/>
                </a:solidFill>
              </a:rPr>
              <a:t>СОКОЛ И ЧЕЛОВЕК – </a:t>
            </a:r>
          </a:p>
          <a:p>
            <a:r>
              <a:rPr lang="ru-RU" sz="2000" b="1" i="1" dirty="0" smtClean="0">
                <a:solidFill>
                  <a:schemeClr val="bg1"/>
                </a:solidFill>
              </a:rPr>
              <a:t>ДРУЖБА РАВНЫХ</a:t>
            </a:r>
            <a:endParaRPr lang="ru-RU" sz="2000" b="1" i="1" dirty="0">
              <a:solidFill>
                <a:schemeClr val="bg1"/>
              </a:solidFill>
            </a:endParaRPr>
          </a:p>
        </p:txBody>
      </p:sp>
      <p:sp>
        <p:nvSpPr>
          <p:cNvPr id="8" name="TextBox 7"/>
          <p:cNvSpPr txBox="1"/>
          <p:nvPr/>
        </p:nvSpPr>
        <p:spPr>
          <a:xfrm>
            <a:off x="4221647" y="2878840"/>
            <a:ext cx="5184576" cy="646331"/>
          </a:xfrm>
          <a:prstGeom prst="rect">
            <a:avLst/>
          </a:prstGeom>
          <a:noFill/>
        </p:spPr>
        <p:txBody>
          <a:bodyPr wrap="square" rtlCol="0">
            <a:spAutoFit/>
          </a:bodyPr>
          <a:lstStyle/>
          <a:p>
            <a:r>
              <a:rPr lang="ru-RU" b="1" i="1" dirty="0" smtClean="0">
                <a:solidFill>
                  <a:schemeClr val="bg1"/>
                </a:solidFill>
              </a:rPr>
              <a:t>Сокольи </a:t>
            </a:r>
            <a:r>
              <a:rPr lang="ru-RU" b="1" i="1" dirty="0" err="1" smtClean="0">
                <a:solidFill>
                  <a:schemeClr val="bg1"/>
                </a:solidFill>
              </a:rPr>
              <a:t>помытчики</a:t>
            </a:r>
            <a:r>
              <a:rPr lang="ru-RU" b="1" i="1" dirty="0" smtClean="0">
                <a:solidFill>
                  <a:schemeClr val="bg1"/>
                </a:solidFill>
              </a:rPr>
              <a:t> – древнее сословие, поставлявшее ловчих птиц к Царскому двору</a:t>
            </a:r>
            <a:endParaRPr lang="ru-RU" b="1" i="1" dirty="0">
              <a:solidFill>
                <a:schemeClr val="bg1"/>
              </a:solidFill>
            </a:endParaRPr>
          </a:p>
        </p:txBody>
      </p:sp>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67024" y="3425120"/>
            <a:ext cx="2139447" cy="3212736"/>
          </a:xfrm>
          <a:prstGeom prst="rect">
            <a:avLst/>
          </a:prstGeom>
          <a:effectLst>
            <a:softEdge rad="317500"/>
          </a:effectLst>
        </p:spPr>
      </p:pic>
      <p:sp>
        <p:nvSpPr>
          <p:cNvPr id="10" name="TextBox 9"/>
          <p:cNvSpPr txBox="1"/>
          <p:nvPr/>
        </p:nvSpPr>
        <p:spPr>
          <a:xfrm>
            <a:off x="4828598" y="4005064"/>
            <a:ext cx="2215100" cy="1384995"/>
          </a:xfrm>
          <a:prstGeom prst="rect">
            <a:avLst/>
          </a:prstGeom>
          <a:noFill/>
        </p:spPr>
        <p:txBody>
          <a:bodyPr wrap="square" rtlCol="0">
            <a:spAutoFit/>
          </a:bodyPr>
          <a:lstStyle/>
          <a:p>
            <a:pPr algn="ctr"/>
            <a:r>
              <a:rPr lang="ru-RU" sz="1400" b="1" i="1" dirty="0" smtClean="0">
                <a:solidFill>
                  <a:schemeClr val="bg1"/>
                </a:solidFill>
              </a:rPr>
              <a:t>Самый быстрокрылый сокол Сапсан, в честь которого назван поезд-экспресс,  падает на добычу со скоростью 80 метров в секунду!</a:t>
            </a:r>
            <a:endParaRPr lang="ru-RU" sz="1400" b="1" i="1" dirty="0">
              <a:solidFill>
                <a:schemeClr val="bg1"/>
              </a:solidFill>
            </a:endParaRPr>
          </a:p>
        </p:txBody>
      </p:sp>
      <p:pic>
        <p:nvPicPr>
          <p:cNvPr id="11" name="Рисунок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36585" y="5705955"/>
            <a:ext cx="1775819" cy="1152045"/>
          </a:xfrm>
          <a:prstGeom prst="rect">
            <a:avLst/>
          </a:prstGeom>
          <a:effectLst>
            <a:softEdge rad="127000"/>
          </a:effectLst>
        </p:spPr>
      </p:pic>
      <p:sp>
        <p:nvSpPr>
          <p:cNvPr id="4" name="Номер слайда 3"/>
          <p:cNvSpPr>
            <a:spLocks noGrp="1"/>
          </p:cNvSpPr>
          <p:nvPr>
            <p:ph type="sldNum" sz="quarter" idx="12"/>
          </p:nvPr>
        </p:nvSpPr>
        <p:spPr/>
        <p:txBody>
          <a:bodyPr/>
          <a:lstStyle/>
          <a:p>
            <a:fld id="{B19B0651-EE4F-4900-A07F-96A6BFA9D0F0}" type="slidenum">
              <a:rPr lang="ru-RU" smtClean="0"/>
              <a:pPr/>
              <a:t>30</a:t>
            </a:fld>
            <a:endParaRPr lang="ru-RU"/>
          </a:p>
        </p:txBody>
      </p:sp>
    </p:spTree>
    <p:extLst>
      <p:ext uri="{BB962C8B-B14F-4D97-AF65-F5344CB8AC3E}">
        <p14:creationId xmlns:p14="http://schemas.microsoft.com/office/powerpoint/2010/main" val="17593729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159538"/>
            <a:ext cx="4652107" cy="461665"/>
          </a:xfrm>
          <a:prstGeom prst="rect">
            <a:avLst/>
          </a:prstGeom>
        </p:spPr>
        <p:txBody>
          <a:bodyPr wrap="none">
            <a:spAutoFit/>
          </a:bodyPr>
          <a:lstStyle/>
          <a:p>
            <a:r>
              <a:rPr lang="ru-RU" sz="2400" b="1" i="1" dirty="0">
                <a:solidFill>
                  <a:schemeClr val="bg1"/>
                </a:solidFill>
              </a:rPr>
              <a:t>Из истории </a:t>
            </a:r>
            <a:r>
              <a:rPr lang="ru-RU" sz="2400" b="1" i="1" dirty="0" smtClean="0">
                <a:solidFill>
                  <a:schemeClr val="bg1"/>
                </a:solidFill>
              </a:rPr>
              <a:t>соколиной охоты </a:t>
            </a:r>
            <a:r>
              <a:rPr lang="ru-RU" sz="2400" b="1" i="1" dirty="0">
                <a:solidFill>
                  <a:schemeClr val="bg1"/>
                </a:solidFill>
              </a:rPr>
              <a:t>…</a:t>
            </a:r>
          </a:p>
        </p:txBody>
      </p:sp>
      <p:sp>
        <p:nvSpPr>
          <p:cNvPr id="3" name="Прямоугольник 2"/>
          <p:cNvSpPr/>
          <p:nvPr/>
        </p:nvSpPr>
        <p:spPr>
          <a:xfrm>
            <a:off x="179511" y="621203"/>
            <a:ext cx="8784975" cy="3649461"/>
          </a:xfrm>
          <a:prstGeom prst="rect">
            <a:avLst/>
          </a:prstGeom>
        </p:spPr>
        <p:txBody>
          <a:bodyPr wrap="square">
            <a:spAutoFit/>
          </a:bodyPr>
          <a:lstStyle/>
          <a:p>
            <a:pPr>
              <a:lnSpc>
                <a:spcPct val="107000"/>
              </a:lnSpc>
              <a:spcAft>
                <a:spcPts val="0"/>
              </a:spcAft>
            </a:pPr>
            <a:r>
              <a:rPr lang="ru-RU" sz="1200" b="1" i="1" dirty="0" smtClean="0">
                <a:solidFill>
                  <a:schemeClr val="bg1"/>
                </a:solidFill>
                <a:ea typeface="Calibri" panose="020F0502020204030204" pitchFamily="34" charset="0"/>
                <a:cs typeface="Times New Roman" panose="02020603050405020304" pitchFamily="18" charset="0"/>
              </a:rPr>
              <a:t>       … Воспитание </a:t>
            </a:r>
            <a:r>
              <a:rPr lang="ru-RU" sz="1200" b="1" i="1" dirty="0">
                <a:solidFill>
                  <a:schemeClr val="bg1"/>
                </a:solidFill>
                <a:ea typeface="Calibri" panose="020F0502020204030204" pitchFamily="34" charset="0"/>
                <a:cs typeface="Times New Roman" panose="02020603050405020304" pitchFamily="18" charset="0"/>
              </a:rPr>
              <a:t>надежного и послушного пернатого друга – дело непростое. Здесь требуется терпение, опыт, знание тонкостей птичьей души и огромного числа всевозможных секретов, накопленных поколениями соколиных помытчиков. Один из таких секретов – не смотреть птице прямо в глаза. Даже самые «ручные» из них пугаются и сбиваются с толку, если хозяин «сверлит» их взглядом.</a:t>
            </a:r>
            <a:br>
              <a:rPr lang="ru-RU" sz="1200" b="1" i="1" dirty="0">
                <a:solidFill>
                  <a:schemeClr val="bg1"/>
                </a:solidFill>
                <a:ea typeface="Calibri" panose="020F0502020204030204" pitchFamily="34" charset="0"/>
                <a:cs typeface="Times New Roman" panose="02020603050405020304" pitchFamily="18" charset="0"/>
              </a:rPr>
            </a:br>
            <a:r>
              <a:rPr lang="ru-RU" sz="1200" b="1" i="1" dirty="0" smtClean="0">
                <a:solidFill>
                  <a:schemeClr val="bg1"/>
                </a:solidFill>
                <a:ea typeface="Calibri" panose="020F0502020204030204" pitchFamily="34" charset="0"/>
                <a:cs typeface="Times New Roman" panose="02020603050405020304" pitchFamily="18" charset="0"/>
              </a:rPr>
              <a:t>           Необходимый </a:t>
            </a:r>
            <a:r>
              <a:rPr lang="ru-RU" sz="1200" b="1" i="1" dirty="0">
                <a:solidFill>
                  <a:schemeClr val="bg1"/>
                </a:solidFill>
                <a:ea typeface="Calibri" panose="020F0502020204030204" pitchFamily="34" charset="0"/>
                <a:cs typeface="Times New Roman" panose="02020603050405020304" pitchFamily="18" charset="0"/>
              </a:rPr>
              <a:t>предмет тренировки – «вабило». Обычно это грубо сделанное чучело зверя, к которому притравливается птица (лисицы или зайца), в чью голову помещается немного мяса.</a:t>
            </a:r>
            <a:br>
              <a:rPr lang="ru-RU" sz="1200" b="1" i="1" dirty="0">
                <a:solidFill>
                  <a:schemeClr val="bg1"/>
                </a:solidFill>
                <a:ea typeface="Calibri" panose="020F0502020204030204" pitchFamily="34" charset="0"/>
                <a:cs typeface="Times New Roman" panose="02020603050405020304" pitchFamily="18" charset="0"/>
              </a:rPr>
            </a:br>
            <a:r>
              <a:rPr lang="ru-RU" sz="1200" b="1" i="1" dirty="0" smtClean="0">
                <a:solidFill>
                  <a:schemeClr val="bg1"/>
                </a:solidFill>
                <a:ea typeface="Calibri" panose="020F0502020204030204" pitchFamily="34" charset="0"/>
                <a:cs typeface="Times New Roman" panose="02020603050405020304" pitchFamily="18" charset="0"/>
              </a:rPr>
              <a:t>          Нужно </a:t>
            </a:r>
            <a:r>
              <a:rPr lang="ru-RU" sz="1200" b="1" i="1" dirty="0">
                <a:solidFill>
                  <a:schemeClr val="bg1"/>
                </a:solidFill>
                <a:ea typeface="Calibri" panose="020F0502020204030204" pitchFamily="34" charset="0"/>
                <a:cs typeface="Times New Roman" panose="02020603050405020304" pitchFamily="18" charset="0"/>
              </a:rPr>
              <a:t>помнить, что сокол, в отличие от собаки, никогда не станет апортировать свою добычу охотнику, наоборот, он склонен полакомиться добытой им птицей или зверем. Вообще сытый хищник никогда не станет охотиться. Однако птица должна знать, что ее кормит хозяин, а потому нельзя давать ей возможности наклеваться в поле. Именно поэтому важной участницей соколиной охоты оказывается собака. После того как сокол сбивает дичь, собака быстро находит и охраняет ее от посягательств того же сокола. Ловчая птица же получает свой заработанный кусок мяса только из рук хозяина.</a:t>
            </a:r>
            <a:br>
              <a:rPr lang="ru-RU" sz="1200" b="1" i="1" dirty="0">
                <a:solidFill>
                  <a:schemeClr val="bg1"/>
                </a:solidFill>
                <a:ea typeface="Calibri" panose="020F0502020204030204" pitchFamily="34" charset="0"/>
                <a:cs typeface="Times New Roman" panose="02020603050405020304" pitchFamily="18" charset="0"/>
              </a:rPr>
            </a:br>
            <a:r>
              <a:rPr lang="ru-RU" sz="1200" b="1" i="1" dirty="0" smtClean="0">
                <a:solidFill>
                  <a:schemeClr val="bg1"/>
                </a:solidFill>
                <a:ea typeface="Calibri" panose="020F0502020204030204" pitchFamily="34" charset="0"/>
                <a:cs typeface="Times New Roman" panose="02020603050405020304" pitchFamily="18" charset="0"/>
              </a:rPr>
              <a:t>         Классический </a:t>
            </a:r>
            <a:r>
              <a:rPr lang="ru-RU" sz="1200" b="1" i="1" dirty="0">
                <a:solidFill>
                  <a:schemeClr val="bg1"/>
                </a:solidFill>
                <a:ea typeface="Calibri" panose="020F0502020204030204" pitchFamily="34" charset="0"/>
                <a:cs typeface="Times New Roman" panose="02020603050405020304" pitchFamily="18" charset="0"/>
              </a:rPr>
              <a:t>сценарий соколиной охоты выглядит так. Собака делает небольшой челнок – 100–150 метров. В это время сокол парит над человеком. После того как собака возвращается и снова направляется в поле, обученный сокол переключает внимание и парит уже только над собакой. Птица поднимается на определенную высоту, с которой и будет нападать. Собака обнаруживает дичь и держит стойку столько времени, сколько необходимо.</a:t>
            </a:r>
            <a:br>
              <a:rPr lang="ru-RU" sz="1200" b="1" i="1" dirty="0">
                <a:solidFill>
                  <a:schemeClr val="bg1"/>
                </a:solidFill>
                <a:ea typeface="Calibri" panose="020F0502020204030204" pitchFamily="34" charset="0"/>
                <a:cs typeface="Times New Roman" panose="02020603050405020304" pitchFamily="18" charset="0"/>
              </a:rPr>
            </a:br>
            <a:r>
              <a:rPr lang="ru-RU" sz="1200" b="1" i="1" dirty="0" smtClean="0">
                <a:solidFill>
                  <a:schemeClr val="bg1"/>
                </a:solidFill>
                <a:ea typeface="Calibri" panose="020F0502020204030204" pitchFamily="34" charset="0"/>
                <a:cs typeface="Times New Roman" panose="02020603050405020304" pitchFamily="18" charset="0"/>
              </a:rPr>
              <a:t>            Охотник </a:t>
            </a:r>
            <a:r>
              <a:rPr lang="ru-RU" sz="1200" b="1" i="1" dirty="0">
                <a:solidFill>
                  <a:schemeClr val="bg1"/>
                </a:solidFill>
                <a:ea typeface="Calibri" panose="020F0502020204030204" pitchFamily="34" charset="0"/>
                <a:cs typeface="Times New Roman" panose="02020603050405020304" pitchFamily="18" charset="0"/>
              </a:rPr>
              <a:t>подает команду, собака выгоняет дичь, и после удачного спуска сокол ловит добычу. Собака может побежать к дичи, но не имеет права трогать ни дичь, ни ловчую птицу. </a:t>
            </a:r>
            <a:endParaRPr lang="ru-RU" sz="1200" b="1" i="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Прямоугольник 4"/>
          <p:cNvSpPr/>
          <p:nvPr/>
        </p:nvSpPr>
        <p:spPr>
          <a:xfrm>
            <a:off x="251518" y="4259010"/>
            <a:ext cx="8640960" cy="1388072"/>
          </a:xfrm>
          <a:prstGeom prst="rect">
            <a:avLst/>
          </a:prstGeom>
        </p:spPr>
        <p:txBody>
          <a:bodyPr wrap="square">
            <a:spAutoFit/>
          </a:bodyPr>
          <a:lstStyle/>
          <a:p>
            <a:pPr algn="just">
              <a:lnSpc>
                <a:spcPct val="107000"/>
              </a:lnSpc>
              <a:spcAft>
                <a:spcPts val="0"/>
              </a:spcAft>
            </a:pPr>
            <a:r>
              <a:rPr lang="ru-RU" sz="1000" b="1" i="1" u="sng" dirty="0">
                <a:solidFill>
                  <a:srgbClr val="002060"/>
                </a:solidFill>
                <a:ea typeface="Times New Roman" panose="02020603050405020304" pitchFamily="18" charset="0"/>
                <a:cs typeface="Times New Roman" panose="02020603050405020304" pitchFamily="18" charset="0"/>
              </a:rPr>
              <a:t>Справка - Принадлежности для соколиной </a:t>
            </a:r>
            <a:r>
              <a:rPr lang="ru-RU" sz="1000" b="1" i="1" u="sng" dirty="0" smtClean="0">
                <a:solidFill>
                  <a:srgbClr val="002060"/>
                </a:solidFill>
                <a:ea typeface="Times New Roman" panose="02020603050405020304" pitchFamily="18" charset="0"/>
                <a:cs typeface="Times New Roman" panose="02020603050405020304" pitchFamily="18" charset="0"/>
              </a:rPr>
              <a:t>охоты</a:t>
            </a:r>
          </a:p>
          <a:p>
            <a:pPr algn="just">
              <a:lnSpc>
                <a:spcPct val="107000"/>
              </a:lnSpc>
              <a:spcAft>
                <a:spcPts val="0"/>
              </a:spcAft>
            </a:pPr>
            <a:endParaRPr lang="ru-RU" sz="1000" b="1" i="1" dirty="0">
              <a:solidFill>
                <a:srgbClr val="002060"/>
              </a:solidFill>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ru-RU" sz="1000" b="1" i="1" dirty="0">
                <a:solidFill>
                  <a:srgbClr val="002060"/>
                </a:solidFill>
                <a:ea typeface="Times New Roman" panose="02020603050405020304" pitchFamily="18" charset="0"/>
                <a:cs typeface="Times New Roman" panose="02020603050405020304" pitchFamily="18" charset="0"/>
              </a:rPr>
              <a:t>Клобук - кожаный колпачок, закрывающий глаза птицы и снимающийся при напуске. Необходим и при перевозке </a:t>
            </a:r>
            <a:r>
              <a:rPr lang="ru-RU" sz="1000" b="1" i="1" dirty="0" smtClean="0">
                <a:solidFill>
                  <a:srgbClr val="002060"/>
                </a:solidFill>
                <a:ea typeface="Times New Roman" panose="02020603050405020304" pitchFamily="18" charset="0"/>
                <a:cs typeface="Times New Roman" panose="02020603050405020304" pitchFamily="18" charset="0"/>
              </a:rPr>
              <a:t>птицы.</a:t>
            </a:r>
          </a:p>
          <a:p>
            <a:pPr marL="342900" lvl="0" indent="-342900" algn="just">
              <a:lnSpc>
                <a:spcPct val="107000"/>
              </a:lnSpc>
              <a:spcAft>
                <a:spcPts val="800"/>
              </a:spcAft>
              <a:buSzPts val="1000"/>
              <a:buFont typeface="Symbol" panose="05050102010706020507" pitchFamily="18" charset="2"/>
              <a:buChar char=""/>
              <a:tabLst>
                <a:tab pos="457200" algn="l"/>
              </a:tabLst>
            </a:pPr>
            <a:r>
              <a:rPr lang="ru-RU" sz="1000" b="1" i="1" dirty="0" smtClean="0">
                <a:solidFill>
                  <a:srgbClr val="002060"/>
                </a:solidFill>
                <a:ea typeface="Times New Roman" panose="02020603050405020304" pitchFamily="18" charset="0"/>
                <a:cs typeface="Times New Roman" panose="02020603050405020304" pitchFamily="18" charset="0"/>
              </a:rPr>
              <a:t>Должик </a:t>
            </a:r>
            <a:r>
              <a:rPr lang="ru-RU" sz="1000" b="1" i="1" dirty="0">
                <a:solidFill>
                  <a:srgbClr val="002060"/>
                </a:solidFill>
                <a:ea typeface="Times New Roman" panose="02020603050405020304" pitchFamily="18" charset="0"/>
                <a:cs typeface="Times New Roman" panose="02020603050405020304" pitchFamily="18" charset="0"/>
              </a:rPr>
              <a:t>- длинный ремень, при помощи которого охотник привязывает птицу к «стулу» (на спине лошади) или </a:t>
            </a:r>
            <a:r>
              <a:rPr lang="ru-RU" sz="1000" b="1" i="1" dirty="0" smtClean="0">
                <a:solidFill>
                  <a:srgbClr val="002060"/>
                </a:solidFill>
                <a:ea typeface="Times New Roman" panose="02020603050405020304" pitchFamily="18" charset="0"/>
                <a:cs typeface="Times New Roman" panose="02020603050405020304" pitchFamily="18" charset="0"/>
              </a:rPr>
              <a:t>держит </a:t>
            </a:r>
            <a:r>
              <a:rPr lang="ru-RU" sz="1000" b="1" i="1" dirty="0">
                <a:solidFill>
                  <a:srgbClr val="002060"/>
                </a:solidFill>
                <a:ea typeface="Times New Roman" panose="02020603050405020304" pitchFamily="18" charset="0"/>
                <a:cs typeface="Times New Roman" panose="02020603050405020304" pitchFamily="18" charset="0"/>
              </a:rPr>
              <a:t>на руке при охоте.</a:t>
            </a:r>
            <a:endParaRPr lang="ru-RU" sz="1000" b="1" i="1" dirty="0">
              <a:solidFill>
                <a:srgbClr val="002060"/>
              </a:solidFill>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ru-RU" sz="1000" b="1" i="1" dirty="0" smtClean="0">
                <a:solidFill>
                  <a:srgbClr val="002060"/>
                </a:solidFill>
                <a:ea typeface="Times New Roman" panose="02020603050405020304" pitchFamily="18" charset="0"/>
                <a:cs typeface="Times New Roman" panose="02020603050405020304" pitchFamily="18" charset="0"/>
              </a:rPr>
              <a:t>Бубенцы </a:t>
            </a:r>
            <a:r>
              <a:rPr lang="ru-RU" sz="1000" b="1" i="1" dirty="0">
                <a:solidFill>
                  <a:srgbClr val="002060"/>
                </a:solidFill>
                <a:ea typeface="Times New Roman" panose="02020603050405020304" pitchFamily="18" charset="0"/>
                <a:cs typeface="Times New Roman" panose="02020603050405020304" pitchFamily="18" charset="0"/>
              </a:rPr>
              <a:t>- позволяют легче отыскать ловчую птицу в кустарнике или густой траве.</a:t>
            </a:r>
            <a:endParaRPr lang="ru-RU" sz="1000" b="1" i="1" dirty="0">
              <a:solidFill>
                <a:srgbClr val="002060"/>
              </a:solidFill>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ru-RU" sz="1000" b="1" i="1" dirty="0">
                <a:solidFill>
                  <a:srgbClr val="002060"/>
                </a:solidFill>
                <a:ea typeface="Times New Roman" panose="02020603050405020304" pitchFamily="18" charset="0"/>
                <a:cs typeface="Times New Roman" panose="02020603050405020304" pitchFamily="18" charset="0"/>
              </a:rPr>
              <a:t>Путцы - короткие кожаные ремешки на ногах птицы, к которым крепятся бубенцы и должик</a:t>
            </a:r>
            <a:r>
              <a:rPr lang="ru-RU" sz="1000" b="1" i="1" dirty="0" smtClean="0">
                <a:solidFill>
                  <a:srgbClr val="002060"/>
                </a:solidFill>
                <a:ea typeface="Times New Roman" panose="02020603050405020304" pitchFamily="18" charset="0"/>
                <a:cs typeface="Times New Roman" panose="02020603050405020304" pitchFamily="18" charset="0"/>
              </a:rPr>
              <a:t>.</a:t>
            </a:r>
            <a:endParaRPr lang="ru-RU" sz="1000" b="1" i="1" dirty="0">
              <a:solidFill>
                <a:srgbClr val="002060"/>
              </a:solidFill>
              <a:ea typeface="Calibri" panose="020F0502020204030204" pitchFamily="34" charset="0"/>
              <a:cs typeface="Times New Roman" panose="02020603050405020304" pitchFamily="18" charset="0"/>
            </a:endParaRPr>
          </a:p>
        </p:txBody>
      </p:sp>
      <p:sp>
        <p:nvSpPr>
          <p:cNvPr id="6" name="Прямоугольник 5"/>
          <p:cNvSpPr/>
          <p:nvPr/>
        </p:nvSpPr>
        <p:spPr>
          <a:xfrm>
            <a:off x="327898" y="5661248"/>
            <a:ext cx="8785076" cy="1015663"/>
          </a:xfrm>
          <a:prstGeom prst="rect">
            <a:avLst/>
          </a:prstGeom>
        </p:spPr>
        <p:txBody>
          <a:bodyPr wrap="square">
            <a:spAutoFit/>
          </a:bodyPr>
          <a:lstStyle/>
          <a:p>
            <a:r>
              <a:rPr lang="ru-RU" sz="1000" b="1" i="1" u="sng" dirty="0" smtClean="0">
                <a:solidFill>
                  <a:srgbClr val="002060"/>
                </a:solidFill>
                <a:ea typeface="Calibri" panose="020F0502020204030204" pitchFamily="34" charset="0"/>
                <a:cs typeface="Times New Roman" panose="02020603050405020304" pitchFamily="18" charset="0"/>
              </a:rPr>
              <a:t>Интересный факт – </a:t>
            </a:r>
          </a:p>
          <a:p>
            <a:endParaRPr lang="ru-RU" sz="1000" b="1" i="1" dirty="0">
              <a:solidFill>
                <a:srgbClr val="002060"/>
              </a:solidFill>
              <a:ea typeface="Calibri" panose="020F0502020204030204" pitchFamily="34" charset="0"/>
              <a:cs typeface="Times New Roman" panose="02020603050405020304" pitchFamily="18" charset="0"/>
            </a:endParaRPr>
          </a:p>
          <a:p>
            <a:r>
              <a:rPr lang="ru-RU" sz="1000" b="1" i="1" dirty="0" smtClean="0">
                <a:solidFill>
                  <a:srgbClr val="002060"/>
                </a:solidFill>
                <a:ea typeface="Calibri" panose="020F0502020204030204" pitchFamily="34" charset="0"/>
                <a:cs typeface="Times New Roman" panose="02020603050405020304" pitchFamily="18" charset="0"/>
              </a:rPr>
              <a:t>Во время второй </a:t>
            </a:r>
            <a:r>
              <a:rPr lang="ru-RU" sz="1000" b="1" i="1" dirty="0">
                <a:solidFill>
                  <a:srgbClr val="002060"/>
                </a:solidFill>
                <a:ea typeface="Calibri" panose="020F0502020204030204" pitchFamily="34" charset="0"/>
                <a:cs typeface="Times New Roman" panose="02020603050405020304" pitchFamily="18" charset="0"/>
              </a:rPr>
              <a:t>мировой войны немецкая разведка в целях большей секретности пользовалась голубиной почтой. Один английский разведчик, узнав об этом остроумном изобретении Третьего рейха, предложил в качестве контрмеры использовать ловчих птиц. В результате английской разведке удалось отловить 700 голубей и раскрыть 400 секретных замыслов противника. Любопытно, что находчивый разведчик впоследствии признавался, что когда-то читал книгу «Туркменские методы натаскивания соколов». </a:t>
            </a:r>
            <a:endParaRPr lang="ru-RU" sz="1000" dirty="0">
              <a:solidFill>
                <a:srgbClr val="002060"/>
              </a:solidFill>
            </a:endParaRPr>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28382" y="3975505"/>
            <a:ext cx="864096" cy="880097"/>
          </a:xfrm>
          <a:prstGeom prst="rect">
            <a:avLst/>
          </a:prstGeom>
        </p:spPr>
        <p:style>
          <a:lnRef idx="0">
            <a:schemeClr val="dk1"/>
          </a:lnRef>
          <a:fillRef idx="3">
            <a:schemeClr val="dk1"/>
          </a:fillRef>
          <a:effectRef idx="3">
            <a:schemeClr val="dk1"/>
          </a:effectRef>
          <a:fontRef idx="minor">
            <a:schemeClr val="lt1"/>
          </a:fontRef>
        </p:style>
      </p:pic>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372200" y="5102966"/>
            <a:ext cx="936104" cy="811290"/>
          </a:xfrm>
          <a:prstGeom prst="rect">
            <a:avLst/>
          </a:prstGeom>
        </p:spPr>
        <p:style>
          <a:lnRef idx="0">
            <a:schemeClr val="dk1"/>
          </a:lnRef>
          <a:fillRef idx="3">
            <a:schemeClr val="dk1"/>
          </a:fillRef>
          <a:effectRef idx="3">
            <a:schemeClr val="dk1"/>
          </a:effectRef>
          <a:fontRef idx="minor">
            <a:schemeClr val="lt1"/>
          </a:fontRef>
        </p:style>
      </p:pic>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87958" y="5110845"/>
            <a:ext cx="860506" cy="803411"/>
          </a:xfrm>
          <a:prstGeom prst="rect">
            <a:avLst/>
          </a:prstGeom>
        </p:spPr>
        <p:style>
          <a:lnRef idx="0">
            <a:schemeClr val="dk1"/>
          </a:lnRef>
          <a:fillRef idx="3">
            <a:schemeClr val="dk1"/>
          </a:fillRef>
          <a:effectRef idx="3">
            <a:schemeClr val="dk1"/>
          </a:effectRef>
          <a:fontRef idx="minor">
            <a:schemeClr val="lt1"/>
          </a:fontRef>
        </p:style>
      </p:pic>
      <p:sp>
        <p:nvSpPr>
          <p:cNvPr id="4" name="Номер слайда 3"/>
          <p:cNvSpPr>
            <a:spLocks noGrp="1"/>
          </p:cNvSpPr>
          <p:nvPr>
            <p:ph type="sldNum" sz="quarter" idx="12"/>
          </p:nvPr>
        </p:nvSpPr>
        <p:spPr/>
        <p:txBody>
          <a:bodyPr/>
          <a:lstStyle/>
          <a:p>
            <a:fld id="{B19B0651-EE4F-4900-A07F-96A6BFA9D0F0}" type="slidenum">
              <a:rPr lang="ru-RU" smtClean="0"/>
              <a:pPr/>
              <a:t>31</a:t>
            </a:fld>
            <a:endParaRPr lang="ru-RU"/>
          </a:p>
        </p:txBody>
      </p:sp>
    </p:spTree>
    <p:extLst>
      <p:ext uri="{BB962C8B-B14F-4D97-AF65-F5344CB8AC3E}">
        <p14:creationId xmlns:p14="http://schemas.microsoft.com/office/powerpoint/2010/main" val="295404691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232" y="695881"/>
            <a:ext cx="2627583" cy="1471842"/>
          </a:xfrm>
          <a:prstGeom prst="rect">
            <a:avLst/>
          </a:prstGeom>
        </p:spPr>
        <p:style>
          <a:lnRef idx="0">
            <a:schemeClr val="accent1"/>
          </a:lnRef>
          <a:fillRef idx="3">
            <a:schemeClr val="accent1"/>
          </a:fillRef>
          <a:effectRef idx="3">
            <a:schemeClr val="accent1"/>
          </a:effectRef>
          <a:fontRef idx="minor">
            <a:schemeClr val="lt1"/>
          </a:fontRef>
        </p:style>
      </p:pic>
      <p:sp>
        <p:nvSpPr>
          <p:cNvPr id="3" name="Прямоугольник 2"/>
          <p:cNvSpPr/>
          <p:nvPr/>
        </p:nvSpPr>
        <p:spPr>
          <a:xfrm>
            <a:off x="312160" y="2209924"/>
            <a:ext cx="3229245" cy="400110"/>
          </a:xfrm>
          <a:prstGeom prst="rect">
            <a:avLst/>
          </a:prstGeom>
        </p:spPr>
        <p:txBody>
          <a:bodyPr wrap="square">
            <a:spAutoFit/>
          </a:bodyPr>
          <a:lstStyle/>
          <a:p>
            <a:r>
              <a:rPr lang="ru-RU" sz="1000" b="1" i="1" dirty="0">
                <a:solidFill>
                  <a:schemeClr val="bg1"/>
                </a:solidFill>
              </a:rPr>
              <a:t>Игорь берёт дань от древлян. Иллюстрация из </a:t>
            </a:r>
            <a:r>
              <a:rPr lang="ru-RU" sz="1000" b="1" i="1" dirty="0" err="1">
                <a:solidFill>
                  <a:schemeClr val="bg1"/>
                </a:solidFill>
              </a:rPr>
              <a:t>Радзивилловской</a:t>
            </a:r>
            <a:r>
              <a:rPr lang="ru-RU" sz="1000" b="1" i="1" dirty="0">
                <a:solidFill>
                  <a:schemeClr val="bg1"/>
                </a:solidFill>
              </a:rPr>
              <a:t> летописи.</a:t>
            </a:r>
          </a:p>
        </p:txBody>
      </p:sp>
      <p:sp>
        <p:nvSpPr>
          <p:cNvPr id="4" name="Прямоугольник 3"/>
          <p:cNvSpPr/>
          <p:nvPr/>
        </p:nvSpPr>
        <p:spPr>
          <a:xfrm>
            <a:off x="2411760" y="188640"/>
            <a:ext cx="4620496" cy="461665"/>
          </a:xfrm>
          <a:prstGeom prst="rect">
            <a:avLst/>
          </a:prstGeom>
        </p:spPr>
        <p:txBody>
          <a:bodyPr wrap="none">
            <a:spAutoFit/>
          </a:bodyPr>
          <a:lstStyle/>
          <a:p>
            <a:r>
              <a:rPr lang="ru-RU" sz="2400" b="1" i="1" dirty="0" smtClean="0">
                <a:solidFill>
                  <a:schemeClr val="bg1"/>
                </a:solidFill>
              </a:rPr>
              <a:t>СОКОЛИНАЯ ОХОТА НА РУСИ</a:t>
            </a:r>
            <a:endParaRPr lang="ru-RU" sz="2400" b="1" i="1" dirty="0">
              <a:solidFill>
                <a:schemeClr val="bg1"/>
              </a:solidFill>
            </a:endParaRPr>
          </a:p>
        </p:txBody>
      </p:sp>
      <p:sp>
        <p:nvSpPr>
          <p:cNvPr id="5" name="Прямоугольник 4"/>
          <p:cNvSpPr/>
          <p:nvPr/>
        </p:nvSpPr>
        <p:spPr>
          <a:xfrm>
            <a:off x="3229286" y="954631"/>
            <a:ext cx="5015122" cy="984885"/>
          </a:xfrm>
          <a:prstGeom prst="rect">
            <a:avLst/>
          </a:prstGeom>
        </p:spPr>
        <p:txBody>
          <a:bodyPr wrap="square">
            <a:spAutoFit/>
          </a:bodyPr>
          <a:lstStyle/>
          <a:p>
            <a:r>
              <a:rPr lang="ru-RU" sz="1400" b="1" i="1" dirty="0" smtClean="0">
                <a:solidFill>
                  <a:schemeClr val="bg1"/>
                </a:solidFill>
              </a:rPr>
              <a:t>       </a:t>
            </a:r>
            <a:r>
              <a:rPr lang="ru-RU" sz="1100" b="1" i="1" dirty="0" smtClean="0">
                <a:solidFill>
                  <a:schemeClr val="bg1"/>
                </a:solidFill>
              </a:rPr>
              <a:t>Первым </a:t>
            </a:r>
            <a:r>
              <a:rPr lang="ru-RU" sz="1100" b="1" i="1" dirty="0">
                <a:solidFill>
                  <a:schemeClr val="bg1"/>
                </a:solidFill>
              </a:rPr>
              <a:t>из князей, о котором упоминается как об охотнике, был Игорь Рюрикович (912). C его ловами тесно связана его женитьба на Ольге. Согласно легенде, изложенной в Степенной книге (2-я половина XVI века), </a:t>
            </a:r>
            <a:r>
              <a:rPr lang="ru-RU" sz="1100" b="1" i="1" dirty="0" smtClean="0">
                <a:solidFill>
                  <a:schemeClr val="bg1"/>
                </a:solidFill>
              </a:rPr>
              <a:t>Игорь </a:t>
            </a:r>
            <a:r>
              <a:rPr lang="ru-RU" sz="1100" b="1" i="1" dirty="0">
                <a:solidFill>
                  <a:schemeClr val="bg1"/>
                </a:solidFill>
              </a:rPr>
              <a:t>случайно встретил незнатную девушку во время охоты под Псковом, это и была будущая княгиня Ольга. </a:t>
            </a:r>
          </a:p>
        </p:txBody>
      </p:sp>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70659" y="2209924"/>
            <a:ext cx="1633790" cy="2083439"/>
          </a:xfrm>
          <a:prstGeom prst="rect">
            <a:avLst/>
          </a:prstGeom>
          <a:ln w="76200">
            <a:solidFill>
              <a:schemeClr val="accent2">
                <a:lumMod val="50000"/>
              </a:schemeClr>
            </a:solidFill>
          </a:ln>
        </p:spPr>
        <p:style>
          <a:lnRef idx="0">
            <a:schemeClr val="accent1"/>
          </a:lnRef>
          <a:fillRef idx="3">
            <a:schemeClr val="accent1"/>
          </a:fillRef>
          <a:effectRef idx="3">
            <a:schemeClr val="accent1"/>
          </a:effectRef>
          <a:fontRef idx="minor">
            <a:schemeClr val="lt1"/>
          </a:fontRef>
        </p:style>
      </p:pic>
      <p:sp>
        <p:nvSpPr>
          <p:cNvPr id="7" name="Прямоугольник 6"/>
          <p:cNvSpPr/>
          <p:nvPr/>
        </p:nvSpPr>
        <p:spPr>
          <a:xfrm>
            <a:off x="417931" y="2553304"/>
            <a:ext cx="6552727" cy="1846659"/>
          </a:xfrm>
          <a:prstGeom prst="rect">
            <a:avLst/>
          </a:prstGeom>
        </p:spPr>
        <p:txBody>
          <a:bodyPr wrap="square">
            <a:spAutoFit/>
          </a:bodyPr>
          <a:lstStyle/>
          <a:p>
            <a:r>
              <a:rPr lang="ru-RU" b="1" i="1" dirty="0" smtClean="0">
                <a:solidFill>
                  <a:schemeClr val="bg1"/>
                </a:solidFill>
              </a:rPr>
              <a:t>      </a:t>
            </a:r>
            <a:r>
              <a:rPr lang="ru-RU" sz="1200" b="1" i="1" dirty="0" smtClean="0">
                <a:solidFill>
                  <a:schemeClr val="bg1"/>
                </a:solidFill>
              </a:rPr>
              <a:t>Царь Алексей Михайлович к птичьей охоте привязался с самого раннего детства. Он был, по его собственному выражению, «охотник достоверный», то есть истый, заклятый. Во время поездок на охоты государь приказывал раскинуть шатры, которыми заведовал особый </a:t>
            </a:r>
            <a:r>
              <a:rPr lang="ru-RU" sz="1200" b="1" i="1" dirty="0" err="1" smtClean="0">
                <a:solidFill>
                  <a:schemeClr val="bg1"/>
                </a:solidFill>
              </a:rPr>
              <a:t>шатёрничий</a:t>
            </a:r>
            <a:r>
              <a:rPr lang="ru-RU" sz="1200" b="1" i="1" dirty="0" smtClean="0">
                <a:solidFill>
                  <a:schemeClr val="bg1"/>
                </a:solidFill>
              </a:rPr>
              <a:t>, сопровождавший царя со всем шатёрным скарбом. Шатры эти отличались большой роскошью.</a:t>
            </a:r>
          </a:p>
          <a:p>
            <a:r>
              <a:rPr lang="ru-RU" sz="1200" b="1" i="1" dirty="0" smtClean="0">
                <a:solidFill>
                  <a:schemeClr val="bg1"/>
                </a:solidFill>
              </a:rPr>
              <a:t>     На </a:t>
            </a:r>
            <a:r>
              <a:rPr lang="ru-RU" sz="1200" b="1" i="1" dirty="0">
                <a:solidFill>
                  <a:schemeClr val="bg1"/>
                </a:solidFill>
              </a:rPr>
              <a:t>царских </a:t>
            </a:r>
            <a:r>
              <a:rPr lang="ru-RU" sz="1200" b="1" i="1" dirty="0" err="1">
                <a:solidFill>
                  <a:schemeClr val="bg1"/>
                </a:solidFill>
              </a:rPr>
              <a:t>кречетнях</a:t>
            </a:r>
            <a:r>
              <a:rPr lang="ru-RU" sz="1200" b="1" i="1" dirty="0">
                <a:solidFill>
                  <a:schemeClr val="bg1"/>
                </a:solidFill>
              </a:rPr>
              <a:t> была суровая дисциплина; всякое упущение наказывалось весьма строго. Уход за ловчими птицами заключался в кормлении их, в лечении заболевавших, </a:t>
            </a:r>
            <a:r>
              <a:rPr lang="ru-RU" sz="1200" b="1" i="1" dirty="0" smtClean="0">
                <a:solidFill>
                  <a:schemeClr val="bg1"/>
                </a:solidFill>
              </a:rPr>
              <a:t>но </a:t>
            </a:r>
            <a:r>
              <a:rPr lang="ru-RU" sz="1200" b="1" i="1" dirty="0">
                <a:solidFill>
                  <a:schemeClr val="bg1"/>
                </a:solidFill>
              </a:rPr>
              <a:t>главным </a:t>
            </a:r>
            <a:r>
              <a:rPr lang="ru-RU" sz="1200" b="1" i="1" dirty="0" smtClean="0">
                <a:solidFill>
                  <a:schemeClr val="bg1"/>
                </a:solidFill>
              </a:rPr>
              <a:t>было </a:t>
            </a:r>
            <a:r>
              <a:rPr lang="ru-RU" sz="1200" b="1" i="1" dirty="0">
                <a:solidFill>
                  <a:schemeClr val="bg1"/>
                </a:solidFill>
              </a:rPr>
              <a:t>«</a:t>
            </a:r>
            <a:r>
              <a:rPr lang="ru-RU" sz="1200" b="1" i="1" dirty="0" smtClean="0">
                <a:solidFill>
                  <a:schemeClr val="bg1"/>
                </a:solidFill>
              </a:rPr>
              <a:t>вынашивание», </a:t>
            </a:r>
            <a:r>
              <a:rPr lang="ru-RU" sz="1200" b="1" i="1" dirty="0">
                <a:solidFill>
                  <a:schemeClr val="bg1"/>
                </a:solidFill>
              </a:rPr>
              <a:t>то есть </a:t>
            </a:r>
            <a:r>
              <a:rPr lang="ru-RU" sz="1200" b="1" i="1" dirty="0" smtClean="0">
                <a:solidFill>
                  <a:schemeClr val="bg1"/>
                </a:solidFill>
              </a:rPr>
              <a:t>систематическое приучение </a:t>
            </a:r>
            <a:r>
              <a:rPr lang="ru-RU" sz="1200" b="1" i="1" dirty="0">
                <a:solidFill>
                  <a:schemeClr val="bg1"/>
                </a:solidFill>
              </a:rPr>
              <a:t>диких птиц </a:t>
            </a:r>
            <a:r>
              <a:rPr lang="ru-RU" sz="1200" b="1" i="1" dirty="0" smtClean="0">
                <a:solidFill>
                  <a:schemeClr val="bg1"/>
                </a:solidFill>
              </a:rPr>
              <a:t>к </a:t>
            </a:r>
            <a:r>
              <a:rPr lang="ru-RU" sz="1200" b="1" i="1" dirty="0">
                <a:solidFill>
                  <a:schemeClr val="bg1"/>
                </a:solidFill>
              </a:rPr>
              <a:t>охоте.</a:t>
            </a:r>
            <a:endParaRPr lang="ru-RU" sz="1200" b="1" i="1" dirty="0" smtClean="0">
              <a:solidFill>
                <a:schemeClr val="bg1"/>
              </a:solidFill>
            </a:endParaRPr>
          </a:p>
          <a:p>
            <a:endParaRPr lang="ru-RU" sz="1200" b="1" i="1" dirty="0">
              <a:solidFill>
                <a:schemeClr val="bg1"/>
              </a:solidFill>
            </a:endParaRPr>
          </a:p>
        </p:txBody>
      </p:sp>
      <p:sp>
        <p:nvSpPr>
          <p:cNvPr id="9" name="Прямоугольник 8"/>
          <p:cNvSpPr/>
          <p:nvPr/>
        </p:nvSpPr>
        <p:spPr>
          <a:xfrm>
            <a:off x="2163851" y="4505552"/>
            <a:ext cx="1901600" cy="1954381"/>
          </a:xfrm>
          <a:prstGeom prst="rect">
            <a:avLst/>
          </a:prstGeom>
        </p:spPr>
        <p:txBody>
          <a:bodyPr wrap="square">
            <a:spAutoFit/>
          </a:bodyPr>
          <a:lstStyle/>
          <a:p>
            <a:r>
              <a:rPr lang="en-US" sz="1100" b="1" i="1" dirty="0" smtClean="0">
                <a:solidFill>
                  <a:schemeClr val="bg1"/>
                </a:solidFill>
              </a:rPr>
              <a:t>   </a:t>
            </a:r>
            <a:r>
              <a:rPr lang="ru-RU" sz="1100" b="1" i="1" dirty="0" smtClean="0">
                <a:solidFill>
                  <a:schemeClr val="bg1"/>
                </a:solidFill>
              </a:rPr>
              <a:t>Екатерина I</a:t>
            </a:r>
            <a:r>
              <a:rPr lang="en-US" sz="1100" b="1" i="1" dirty="0" smtClean="0">
                <a:solidFill>
                  <a:schemeClr val="bg1"/>
                </a:solidFill>
              </a:rPr>
              <a:t>I  </a:t>
            </a:r>
            <a:r>
              <a:rPr lang="ru-RU" sz="1100" b="1" i="1" dirty="0" smtClean="0">
                <a:solidFill>
                  <a:schemeClr val="bg1"/>
                </a:solidFill>
              </a:rPr>
              <a:t>после восшествия на престол </a:t>
            </a:r>
            <a:r>
              <a:rPr lang="ru-RU" sz="1100" b="1" i="1" dirty="0">
                <a:solidFill>
                  <a:schemeClr val="bg1"/>
                </a:solidFill>
              </a:rPr>
              <a:t>пристрастилась к охоте на птиц с соколами. По приезде в Москву в 1763 г. Екатерина II посещала </a:t>
            </a:r>
            <a:r>
              <a:rPr lang="ru-RU" sz="1100" b="1" i="1" dirty="0" smtClean="0">
                <a:solidFill>
                  <a:schemeClr val="bg1"/>
                </a:solidFill>
              </a:rPr>
              <a:t>Измайловский </a:t>
            </a:r>
            <a:r>
              <a:rPr lang="ru-RU" sz="1100" b="1" i="1" dirty="0">
                <a:solidFill>
                  <a:schemeClr val="bg1"/>
                </a:solidFill>
              </a:rPr>
              <a:t>зверинец, </a:t>
            </a:r>
            <a:r>
              <a:rPr lang="ru-RU" sz="1100" b="1" i="1" dirty="0" err="1">
                <a:solidFill>
                  <a:schemeClr val="bg1"/>
                </a:solidFill>
              </a:rPr>
              <a:t>Тюхалеву</a:t>
            </a:r>
            <a:r>
              <a:rPr lang="ru-RU" sz="1100" b="1" i="1" dirty="0">
                <a:solidFill>
                  <a:schemeClr val="bg1"/>
                </a:solidFill>
              </a:rPr>
              <a:t> рощу и другие окрестности столицы, где занималась и соколиной, и егерской охотой.</a:t>
            </a:r>
          </a:p>
        </p:txBody>
      </p:sp>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172" y="4505552"/>
            <a:ext cx="1687810" cy="2132672"/>
          </a:xfrm>
          <a:prstGeom prst="rect">
            <a:avLst/>
          </a:prstGeom>
          <a:ln w="76200">
            <a:solidFill>
              <a:schemeClr val="accent1">
                <a:lumMod val="75000"/>
              </a:schemeClr>
            </a:solidFill>
          </a:ln>
        </p:spPr>
        <p:style>
          <a:lnRef idx="0">
            <a:schemeClr val="dk1"/>
          </a:lnRef>
          <a:fillRef idx="3">
            <a:schemeClr val="dk1"/>
          </a:fillRef>
          <a:effectRef idx="3">
            <a:schemeClr val="dk1"/>
          </a:effectRef>
          <a:fontRef idx="minor">
            <a:schemeClr val="lt1"/>
          </a:fontRef>
        </p:style>
      </p:pic>
      <p:sp>
        <p:nvSpPr>
          <p:cNvPr id="11" name="Прямоугольник 10"/>
          <p:cNvSpPr/>
          <p:nvPr/>
        </p:nvSpPr>
        <p:spPr>
          <a:xfrm>
            <a:off x="6012160" y="5381398"/>
            <a:ext cx="2699792" cy="938719"/>
          </a:xfrm>
          <a:prstGeom prst="rect">
            <a:avLst/>
          </a:prstGeom>
        </p:spPr>
        <p:txBody>
          <a:bodyPr wrap="square">
            <a:spAutoFit/>
          </a:bodyPr>
          <a:lstStyle/>
          <a:p>
            <a:r>
              <a:rPr lang="ru-RU" sz="1100" b="1" i="1" dirty="0" smtClean="0">
                <a:solidFill>
                  <a:schemeClr val="bg1"/>
                </a:solidFill>
              </a:rPr>
              <a:t>Со </a:t>
            </a:r>
            <a:r>
              <a:rPr lang="ru-RU" sz="1100" b="1" i="1" dirty="0">
                <a:solidFill>
                  <a:schemeClr val="bg1"/>
                </a:solidFill>
              </a:rPr>
              <a:t>смертью Екатерины II </a:t>
            </a:r>
            <a:r>
              <a:rPr lang="ru-RU" sz="1100" b="1" i="1" dirty="0" smtClean="0">
                <a:solidFill>
                  <a:schemeClr val="bg1"/>
                </a:solidFill>
              </a:rPr>
              <a:t>соколиная охота навсегда </a:t>
            </a:r>
            <a:r>
              <a:rPr lang="ru-RU" sz="1100" b="1" i="1" dirty="0">
                <a:solidFill>
                  <a:schemeClr val="bg1"/>
                </a:solidFill>
              </a:rPr>
              <a:t>замирает. Именным указом 19 августа 1827 года </a:t>
            </a:r>
            <a:r>
              <a:rPr lang="ru-RU" sz="1100" b="1" i="1" dirty="0" smtClean="0">
                <a:solidFill>
                  <a:schemeClr val="bg1"/>
                </a:solidFill>
              </a:rPr>
              <a:t>Император </a:t>
            </a:r>
            <a:r>
              <a:rPr lang="ru-RU" sz="1100" b="1" i="1" dirty="0">
                <a:solidFill>
                  <a:schemeClr val="bg1"/>
                </a:solidFill>
              </a:rPr>
              <a:t>Николай I исключил последних помытчиков из придворного звания. </a:t>
            </a:r>
          </a:p>
        </p:txBody>
      </p:sp>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23742" y="4516738"/>
            <a:ext cx="1752532" cy="2121486"/>
          </a:xfrm>
          <a:prstGeom prst="rect">
            <a:avLst/>
          </a:prstGeom>
          <a:ln w="76200">
            <a:solidFill>
              <a:schemeClr val="accent3">
                <a:lumMod val="75000"/>
              </a:schemeClr>
            </a:solidFill>
          </a:ln>
        </p:spPr>
        <p:style>
          <a:lnRef idx="0">
            <a:schemeClr val="dk1"/>
          </a:lnRef>
          <a:fillRef idx="3">
            <a:schemeClr val="dk1"/>
          </a:fillRef>
          <a:effectRef idx="3">
            <a:schemeClr val="dk1"/>
          </a:effectRef>
          <a:fontRef idx="minor">
            <a:schemeClr val="lt1"/>
          </a:fontRef>
        </p:style>
      </p:pic>
      <p:sp>
        <p:nvSpPr>
          <p:cNvPr id="8" name="Номер слайда 7"/>
          <p:cNvSpPr>
            <a:spLocks noGrp="1"/>
          </p:cNvSpPr>
          <p:nvPr>
            <p:ph type="sldNum" sz="quarter" idx="12"/>
          </p:nvPr>
        </p:nvSpPr>
        <p:spPr/>
        <p:txBody>
          <a:bodyPr/>
          <a:lstStyle/>
          <a:p>
            <a:fld id="{B19B0651-EE4F-4900-A07F-96A6BFA9D0F0}" type="slidenum">
              <a:rPr lang="ru-RU" smtClean="0"/>
              <a:pPr/>
              <a:t>32</a:t>
            </a:fld>
            <a:endParaRPr lang="ru-RU"/>
          </a:p>
        </p:txBody>
      </p:sp>
    </p:spTree>
    <p:extLst>
      <p:ext uri="{BB962C8B-B14F-4D97-AF65-F5344CB8AC3E}">
        <p14:creationId xmlns:p14="http://schemas.microsoft.com/office/powerpoint/2010/main" val="266825495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4825" y="368214"/>
            <a:ext cx="4572000" cy="954107"/>
          </a:xfrm>
          <a:prstGeom prst="rect">
            <a:avLst/>
          </a:prstGeom>
        </p:spPr>
        <p:txBody>
          <a:bodyPr>
            <a:spAutoFit/>
          </a:bodyPr>
          <a:lstStyle/>
          <a:p>
            <a:pPr algn="ctr"/>
            <a:r>
              <a:rPr lang="ru-RU" sz="2800" b="1" i="1" dirty="0" smtClean="0">
                <a:solidFill>
                  <a:schemeClr val="bg1"/>
                </a:solidFill>
              </a:rPr>
              <a:t>Достопримечательности </a:t>
            </a:r>
            <a:endParaRPr lang="ru-RU" sz="2800" b="1" i="1" dirty="0">
              <a:solidFill>
                <a:schemeClr val="bg1"/>
              </a:solidFill>
            </a:endParaRPr>
          </a:p>
          <a:p>
            <a:pPr algn="ctr"/>
            <a:r>
              <a:rPr lang="ru-RU" sz="2800" b="1" i="1" dirty="0">
                <a:solidFill>
                  <a:schemeClr val="bg1"/>
                </a:solidFill>
              </a:rPr>
              <a:t>Щаповского поселения</a:t>
            </a: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24848" y="233645"/>
            <a:ext cx="2995624" cy="2246719"/>
          </a:xfrm>
          <a:prstGeom prst="rect">
            <a:avLst/>
          </a:prstGeom>
          <a:ln>
            <a:noFill/>
          </a:ln>
          <a:effectLst>
            <a:softEdge rad="112500"/>
          </a:effectLst>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180713"/>
            <a:ext cx="2985940" cy="1677287"/>
          </a:xfrm>
          <a:prstGeom prst="rect">
            <a:avLst/>
          </a:prstGeom>
          <a:ln>
            <a:noFill/>
          </a:ln>
          <a:effectLst>
            <a:softEdge rad="112500"/>
          </a:effectLst>
        </p:spPr>
      </p:pic>
      <p:pic>
        <p:nvPicPr>
          <p:cNvPr id="7" name="Picture 2" descr="E:\ДЛЯ ТИНАО\фото\школа  кружевниц 19.jpg"/>
          <p:cNvPicPr>
            <a:picLocks noChangeAspect="1" noChangeArrowheads="1"/>
          </p:cNvPicPr>
          <p:nvPr/>
        </p:nvPicPr>
        <p:blipFill>
          <a:blip r:embed="rId4" cstate="print"/>
          <a:srcRect t="1852" b="1852"/>
          <a:stretch>
            <a:fillRect/>
          </a:stretch>
        </p:blipFill>
        <p:spPr bwMode="auto">
          <a:xfrm>
            <a:off x="3113738" y="4653136"/>
            <a:ext cx="2758599" cy="1992321"/>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softEdge rad="127000"/>
          </a:effectLst>
        </p:spPr>
        <p:style>
          <a:lnRef idx="0">
            <a:scrgbClr r="0" g="0" b="0"/>
          </a:lnRef>
          <a:fillRef idx="0">
            <a:scrgbClr r="0" g="0" b="0"/>
          </a:fillRef>
          <a:effectRef idx="0">
            <a:scrgbClr r="0" g="0" b="0"/>
          </a:effectRef>
          <a:fontRef idx="minor">
            <a:schemeClr val="lt1"/>
          </a:fontRef>
        </p:style>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24848" y="3749506"/>
            <a:ext cx="3158788" cy="2104543"/>
          </a:xfrm>
          <a:prstGeom prst="rect">
            <a:avLst/>
          </a:prstGeom>
          <a:effectLst>
            <a:softEdge rad="127000"/>
          </a:effectLst>
        </p:spPr>
      </p:pic>
      <p:pic>
        <p:nvPicPr>
          <p:cNvPr id="3" name="Рисунок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2852935"/>
            <a:ext cx="3053722" cy="2029337"/>
          </a:xfrm>
          <a:prstGeom prst="rect">
            <a:avLst/>
          </a:prstGeom>
          <a:effectLst>
            <a:softEdge rad="127000"/>
          </a:effectLst>
        </p:spPr>
      </p:pic>
      <p:pic>
        <p:nvPicPr>
          <p:cNvPr id="11" name="Picture 12" descr="https://tapoc.trbo.yandex.net/tapoc_secure_proxy/d90d81dd9f7b67a234198d2dd9455183?url=http%3A%2F%2Fi.timeout.ru%2Fpix%2Fresize%2F472%2F474%2F718x383.jpeg"/>
          <p:cNvPicPr>
            <a:picLocks noChangeAspect="1" noChangeArrowheads="1"/>
          </p:cNvPicPr>
          <p:nvPr/>
        </p:nvPicPr>
        <p:blipFill>
          <a:blip r:embed="rId7" cstate="print"/>
          <a:srcRect/>
          <a:stretch>
            <a:fillRect/>
          </a:stretch>
        </p:blipFill>
        <p:spPr bwMode="auto">
          <a:xfrm>
            <a:off x="2510825" y="1502787"/>
            <a:ext cx="4018573" cy="2502277"/>
          </a:xfrm>
          <a:prstGeom prst="rect">
            <a:avLst/>
          </a:prstGeom>
          <a:ln>
            <a:noFill/>
          </a:ln>
          <a:effectLst>
            <a:softEdge rad="112500"/>
          </a:effectLst>
        </p:spPr>
      </p:pic>
      <p:sp>
        <p:nvSpPr>
          <p:cNvPr id="6" name="Номер слайда 5"/>
          <p:cNvSpPr>
            <a:spLocks noGrp="1"/>
          </p:cNvSpPr>
          <p:nvPr>
            <p:ph type="sldNum" sz="quarter" idx="12"/>
          </p:nvPr>
        </p:nvSpPr>
        <p:spPr/>
        <p:txBody>
          <a:bodyPr/>
          <a:lstStyle/>
          <a:p>
            <a:fld id="{B19B0651-EE4F-4900-A07F-96A6BFA9D0F0}" type="slidenum">
              <a:rPr lang="ru-RU" smtClean="0"/>
              <a:pPr/>
              <a:t>33</a:t>
            </a:fld>
            <a:endParaRPr lang="ru-RU"/>
          </a:p>
        </p:txBody>
      </p:sp>
    </p:spTree>
    <p:extLst>
      <p:ext uri="{BB962C8B-B14F-4D97-AF65-F5344CB8AC3E}">
        <p14:creationId xmlns:p14="http://schemas.microsoft.com/office/powerpoint/2010/main" val="146645420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17748" y="689953"/>
            <a:ext cx="4382066" cy="2912081"/>
          </a:xfrm>
          <a:prstGeom prst="rect">
            <a:avLst/>
          </a:prstGeom>
        </p:spPr>
        <p:style>
          <a:lnRef idx="0">
            <a:schemeClr val="dk1"/>
          </a:lnRef>
          <a:fillRef idx="3">
            <a:schemeClr val="dk1"/>
          </a:fillRef>
          <a:effectRef idx="3">
            <a:schemeClr val="dk1"/>
          </a:effectRef>
          <a:fontRef idx="minor">
            <a:schemeClr val="lt1"/>
          </a:fontRef>
        </p:style>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604" y="5128130"/>
            <a:ext cx="2337154" cy="1553145"/>
          </a:xfrm>
          <a:prstGeom prst="rect">
            <a:avLst/>
          </a:prstGeom>
        </p:spPr>
        <p:style>
          <a:lnRef idx="0">
            <a:schemeClr val="dk1"/>
          </a:lnRef>
          <a:fillRef idx="3">
            <a:schemeClr val="dk1"/>
          </a:fillRef>
          <a:effectRef idx="3">
            <a:schemeClr val="dk1"/>
          </a:effectRef>
          <a:fontRef idx="minor">
            <a:schemeClr val="lt1"/>
          </a:fontRef>
        </p:style>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75300" y="4222452"/>
            <a:ext cx="3357012" cy="2185110"/>
          </a:xfrm>
          <a:prstGeom prst="rect">
            <a:avLst/>
          </a:prstGeom>
        </p:spPr>
        <p:style>
          <a:lnRef idx="0">
            <a:schemeClr val="dk1"/>
          </a:lnRef>
          <a:fillRef idx="3">
            <a:schemeClr val="dk1"/>
          </a:fillRef>
          <a:effectRef idx="3">
            <a:schemeClr val="dk1"/>
          </a:effectRef>
          <a:fontRef idx="minor">
            <a:schemeClr val="lt1"/>
          </a:fontRef>
        </p:style>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38880" y="3530935"/>
            <a:ext cx="2684650" cy="1784072"/>
          </a:xfrm>
          <a:prstGeom prst="rect">
            <a:avLst/>
          </a:prstGeom>
        </p:spPr>
        <p:style>
          <a:lnRef idx="0">
            <a:schemeClr val="dk1"/>
          </a:lnRef>
          <a:fillRef idx="3">
            <a:schemeClr val="dk1"/>
          </a:fillRef>
          <a:effectRef idx="3">
            <a:schemeClr val="dk1"/>
          </a:effectRef>
          <a:fontRef idx="minor">
            <a:schemeClr val="lt1"/>
          </a:fontRef>
        </p:style>
      </p:pic>
      <p:sp>
        <p:nvSpPr>
          <p:cNvPr id="7" name="TextBox 6"/>
          <p:cNvSpPr txBox="1"/>
          <p:nvPr/>
        </p:nvSpPr>
        <p:spPr>
          <a:xfrm>
            <a:off x="5580112" y="6354364"/>
            <a:ext cx="2749962" cy="369332"/>
          </a:xfrm>
          <a:prstGeom prst="rect">
            <a:avLst/>
          </a:prstGeom>
          <a:noFill/>
        </p:spPr>
        <p:txBody>
          <a:bodyPr wrap="square" rtlCol="0">
            <a:spAutoFit/>
          </a:bodyPr>
          <a:lstStyle/>
          <a:p>
            <a:r>
              <a:rPr lang="ru-RU" sz="1200" b="1" i="1" dirty="0" smtClean="0">
                <a:solidFill>
                  <a:schemeClr val="bg1"/>
                </a:solidFill>
              </a:rPr>
              <a:t>Дом Филиппова с открытки 1910 г.</a:t>
            </a:r>
            <a:r>
              <a:rPr lang="ru-RU" dirty="0" smtClean="0"/>
              <a:t>.</a:t>
            </a:r>
            <a:endParaRPr lang="ru-RU" dirty="0"/>
          </a:p>
        </p:txBody>
      </p:sp>
      <p:sp>
        <p:nvSpPr>
          <p:cNvPr id="8" name="Прямоугольник 7"/>
          <p:cNvSpPr/>
          <p:nvPr/>
        </p:nvSpPr>
        <p:spPr>
          <a:xfrm>
            <a:off x="5427043" y="3632972"/>
            <a:ext cx="2532937" cy="369332"/>
          </a:xfrm>
          <a:prstGeom prst="rect">
            <a:avLst/>
          </a:prstGeom>
        </p:spPr>
        <p:txBody>
          <a:bodyPr wrap="none">
            <a:spAutoFit/>
          </a:bodyPr>
          <a:lstStyle/>
          <a:p>
            <a:r>
              <a:rPr lang="ru-RU" sz="1200" b="1" i="1" dirty="0">
                <a:solidFill>
                  <a:schemeClr val="bg1"/>
                </a:solidFill>
              </a:rPr>
              <a:t>Дом Филиппова </a:t>
            </a:r>
            <a:r>
              <a:rPr lang="ru-RU" sz="1200" b="1" i="1" dirty="0" smtClean="0">
                <a:solidFill>
                  <a:schemeClr val="bg1"/>
                </a:solidFill>
              </a:rPr>
              <a:t>современный вид</a:t>
            </a:r>
            <a:r>
              <a:rPr lang="ru-RU" dirty="0" smtClean="0"/>
              <a:t>.</a:t>
            </a:r>
            <a:endParaRPr lang="ru-RU" dirty="0"/>
          </a:p>
        </p:txBody>
      </p:sp>
      <p:sp>
        <p:nvSpPr>
          <p:cNvPr id="9" name="Прямоугольник 8"/>
          <p:cNvSpPr/>
          <p:nvPr/>
        </p:nvSpPr>
        <p:spPr>
          <a:xfrm>
            <a:off x="245182" y="3825974"/>
            <a:ext cx="1943454" cy="461665"/>
          </a:xfrm>
          <a:prstGeom prst="rect">
            <a:avLst/>
          </a:prstGeom>
        </p:spPr>
        <p:txBody>
          <a:bodyPr wrap="square">
            <a:spAutoFit/>
          </a:bodyPr>
          <a:lstStyle/>
          <a:p>
            <a:r>
              <a:rPr lang="ru-RU" sz="1200" b="1" i="1" dirty="0" smtClean="0">
                <a:solidFill>
                  <a:schemeClr val="bg1"/>
                </a:solidFill>
              </a:rPr>
              <a:t>Аллея в усадебном парке, современный вид</a:t>
            </a:r>
            <a:endParaRPr lang="ru-RU" sz="1200" b="1" i="1" dirty="0">
              <a:solidFill>
                <a:schemeClr val="bg1"/>
              </a:solidFill>
            </a:endParaRPr>
          </a:p>
        </p:txBody>
      </p:sp>
      <p:sp>
        <p:nvSpPr>
          <p:cNvPr id="10" name="Прямоугольник 9"/>
          <p:cNvSpPr/>
          <p:nvPr/>
        </p:nvSpPr>
        <p:spPr>
          <a:xfrm>
            <a:off x="2582254" y="5904702"/>
            <a:ext cx="2035494" cy="276999"/>
          </a:xfrm>
          <a:prstGeom prst="rect">
            <a:avLst/>
          </a:prstGeom>
        </p:spPr>
        <p:txBody>
          <a:bodyPr wrap="none">
            <a:spAutoFit/>
          </a:bodyPr>
          <a:lstStyle/>
          <a:p>
            <a:r>
              <a:rPr lang="ru-RU" sz="1200" b="1" i="1" dirty="0" smtClean="0">
                <a:solidFill>
                  <a:schemeClr val="bg1"/>
                </a:solidFill>
              </a:rPr>
              <a:t>Валы древнего Перемышля</a:t>
            </a:r>
            <a:endParaRPr lang="ru-RU" sz="1200" b="1" i="1" dirty="0">
              <a:solidFill>
                <a:schemeClr val="bg1"/>
              </a:solidFill>
            </a:endParaRPr>
          </a:p>
        </p:txBody>
      </p:sp>
      <p:sp>
        <p:nvSpPr>
          <p:cNvPr id="11" name="Прямоугольник 10"/>
          <p:cNvSpPr/>
          <p:nvPr/>
        </p:nvSpPr>
        <p:spPr>
          <a:xfrm>
            <a:off x="1360889" y="197350"/>
            <a:ext cx="6703648" cy="461665"/>
          </a:xfrm>
          <a:prstGeom prst="rect">
            <a:avLst/>
          </a:prstGeom>
        </p:spPr>
        <p:txBody>
          <a:bodyPr wrap="square">
            <a:spAutoFit/>
          </a:bodyPr>
          <a:lstStyle/>
          <a:p>
            <a:r>
              <a:rPr lang="ru-RU" sz="2400" b="1" i="1" dirty="0" smtClean="0">
                <a:solidFill>
                  <a:schemeClr val="bg1"/>
                </a:solidFill>
              </a:rPr>
              <a:t>Дом булочника Филиппова в </a:t>
            </a:r>
            <a:r>
              <a:rPr lang="ru-RU" sz="2400" b="1" i="1" dirty="0" err="1" smtClean="0">
                <a:solidFill>
                  <a:schemeClr val="bg1"/>
                </a:solidFill>
              </a:rPr>
              <a:t>Сатино</a:t>
            </a:r>
            <a:r>
              <a:rPr lang="ru-RU" sz="2400" b="1" i="1" dirty="0" smtClean="0">
                <a:solidFill>
                  <a:schemeClr val="bg1"/>
                </a:solidFill>
              </a:rPr>
              <a:t>-Русском</a:t>
            </a:r>
            <a:endParaRPr lang="ru-RU" sz="2400" dirty="0"/>
          </a:p>
        </p:txBody>
      </p:sp>
      <p:pic>
        <p:nvPicPr>
          <p:cNvPr id="3" name="Рисунок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86" y="659015"/>
            <a:ext cx="2108115" cy="2894067"/>
          </a:xfrm>
          <a:prstGeom prst="rect">
            <a:avLst/>
          </a:prstGeom>
          <a:effectLst>
            <a:softEdge rad="127000"/>
          </a:effectLst>
        </p:spPr>
      </p:pic>
      <p:sp>
        <p:nvSpPr>
          <p:cNvPr id="12" name="Прямоугольник 11"/>
          <p:cNvSpPr/>
          <p:nvPr/>
        </p:nvSpPr>
        <p:spPr>
          <a:xfrm>
            <a:off x="1939214" y="983576"/>
            <a:ext cx="2678534" cy="2616101"/>
          </a:xfrm>
          <a:prstGeom prst="rect">
            <a:avLst/>
          </a:prstGeom>
        </p:spPr>
        <p:txBody>
          <a:bodyPr wrap="square">
            <a:spAutoFit/>
          </a:bodyPr>
          <a:lstStyle/>
          <a:p>
            <a:pPr algn="ctr"/>
            <a:r>
              <a:rPr lang="ru-RU" b="1" i="1" dirty="0" err="1" smtClean="0">
                <a:solidFill>
                  <a:schemeClr val="bg1"/>
                </a:solidFill>
              </a:rPr>
              <a:t>Эйхенвальд</a:t>
            </a:r>
            <a:endParaRPr lang="en-US" b="1" i="1" dirty="0">
              <a:solidFill>
                <a:schemeClr val="bg1"/>
              </a:solidFill>
            </a:endParaRPr>
          </a:p>
          <a:p>
            <a:pPr algn="ctr"/>
            <a:r>
              <a:rPr lang="ru-RU" b="1" i="1" dirty="0" smtClean="0">
                <a:solidFill>
                  <a:schemeClr val="bg1"/>
                </a:solidFill>
              </a:rPr>
              <a:t>Николай Александрович (1873</a:t>
            </a:r>
            <a:r>
              <a:rPr lang="ru-RU" b="1" i="1" dirty="0">
                <a:solidFill>
                  <a:schemeClr val="bg1"/>
                </a:solidFill>
              </a:rPr>
              <a:t> — </a:t>
            </a:r>
            <a:r>
              <a:rPr lang="ru-RU" b="1" i="1" dirty="0" smtClean="0">
                <a:solidFill>
                  <a:schemeClr val="bg1"/>
                </a:solidFill>
              </a:rPr>
              <a:t>1934</a:t>
            </a:r>
            <a:r>
              <a:rPr lang="en-US" b="1" i="1" dirty="0" smtClean="0">
                <a:solidFill>
                  <a:schemeClr val="bg1"/>
                </a:solidFill>
              </a:rPr>
              <a:t>)</a:t>
            </a:r>
            <a:r>
              <a:rPr lang="en-US" sz="1400" b="1" i="1" dirty="0" smtClean="0">
                <a:solidFill>
                  <a:schemeClr val="bg1"/>
                </a:solidFill>
              </a:rPr>
              <a:t> </a:t>
            </a:r>
          </a:p>
          <a:p>
            <a:pPr algn="ctr"/>
            <a:r>
              <a:rPr lang="ru-RU" sz="1600" b="1" i="1" dirty="0" smtClean="0">
                <a:solidFill>
                  <a:schemeClr val="bg1"/>
                </a:solidFill>
              </a:rPr>
              <a:t>русский и советский архитектор</a:t>
            </a:r>
            <a:r>
              <a:rPr lang="ru-RU" sz="1600" b="1" i="1" dirty="0">
                <a:solidFill>
                  <a:schemeClr val="bg1"/>
                </a:solidFill>
              </a:rPr>
              <a:t>, </a:t>
            </a:r>
            <a:r>
              <a:rPr lang="ru-RU" sz="1600" b="1" i="1" dirty="0" smtClean="0">
                <a:solidFill>
                  <a:schemeClr val="bg1"/>
                </a:solidFill>
              </a:rPr>
              <a:t>мастер модерна, по его проекту был построен дом Филиппова в Сатино-Русском</a:t>
            </a:r>
          </a:p>
          <a:p>
            <a:pPr algn="ctr"/>
            <a:endParaRPr lang="ru-RU" sz="1400" b="1" i="1" u="sng" dirty="0">
              <a:solidFill>
                <a:schemeClr val="bg1"/>
              </a:solidFill>
            </a:endParaRPr>
          </a:p>
        </p:txBody>
      </p:sp>
      <p:sp>
        <p:nvSpPr>
          <p:cNvPr id="13" name="Номер слайда 12"/>
          <p:cNvSpPr>
            <a:spLocks noGrp="1"/>
          </p:cNvSpPr>
          <p:nvPr>
            <p:ph type="sldNum" sz="quarter" idx="12"/>
          </p:nvPr>
        </p:nvSpPr>
        <p:spPr/>
        <p:txBody>
          <a:bodyPr/>
          <a:lstStyle/>
          <a:p>
            <a:fld id="{B19B0651-EE4F-4900-A07F-96A6BFA9D0F0}" type="slidenum">
              <a:rPr lang="ru-RU" smtClean="0"/>
              <a:pPr/>
              <a:t>34</a:t>
            </a:fld>
            <a:endParaRPr lang="ru-RU"/>
          </a:p>
        </p:txBody>
      </p:sp>
    </p:spTree>
    <p:extLst>
      <p:ext uri="{BB962C8B-B14F-4D97-AF65-F5344CB8AC3E}">
        <p14:creationId xmlns:p14="http://schemas.microsoft.com/office/powerpoint/2010/main" val="263519920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2780928"/>
            <a:ext cx="6275654" cy="3525213"/>
          </a:xfrm>
          <a:prstGeom prst="rect">
            <a:avLst/>
          </a:prstGeom>
          <a:ln>
            <a:noFill/>
          </a:ln>
          <a:effectLst>
            <a:softEdge rad="112500"/>
          </a:effectLst>
        </p:spPr>
      </p:pic>
      <p:sp>
        <p:nvSpPr>
          <p:cNvPr id="3" name="Прямоугольник 2"/>
          <p:cNvSpPr/>
          <p:nvPr/>
        </p:nvSpPr>
        <p:spPr>
          <a:xfrm>
            <a:off x="179512" y="332656"/>
            <a:ext cx="4824536" cy="2308324"/>
          </a:xfrm>
          <a:prstGeom prst="rect">
            <a:avLst/>
          </a:prstGeom>
        </p:spPr>
        <p:txBody>
          <a:bodyPr wrap="square">
            <a:spAutoFit/>
          </a:bodyPr>
          <a:lstStyle/>
          <a:p>
            <a:pPr lvl="0" algn="ctr"/>
            <a:r>
              <a:rPr lang="ru-RU" sz="2000" b="1" i="1" dirty="0" smtClean="0">
                <a:solidFill>
                  <a:schemeClr val="bg1"/>
                </a:solidFill>
              </a:rPr>
              <a:t>Господский дом в усадьбе </a:t>
            </a:r>
          </a:p>
          <a:p>
            <a:pPr lvl="0" algn="ctr"/>
            <a:r>
              <a:rPr lang="ru-RU" sz="2000" b="1" i="1" dirty="0" smtClean="0">
                <a:solidFill>
                  <a:schemeClr val="bg1"/>
                </a:solidFill>
              </a:rPr>
              <a:t>Александрово-Щапово  –</a:t>
            </a:r>
          </a:p>
          <a:p>
            <a:pPr lvl="0" algn="ctr"/>
            <a:endParaRPr lang="ru-RU" sz="2000" b="1" i="1" dirty="0" smtClean="0">
              <a:solidFill>
                <a:schemeClr val="bg1"/>
              </a:solidFill>
            </a:endParaRPr>
          </a:p>
          <a:p>
            <a:pPr lvl="0" algn="ctr"/>
            <a:r>
              <a:rPr lang="ru-RU" sz="1400" b="1" i="1" dirty="0" smtClean="0">
                <a:solidFill>
                  <a:schemeClr val="bg1"/>
                </a:solidFill>
              </a:rPr>
              <a:t>первый этаж был построен из белого известняка в 18 в., а второй этаж – из дерева в конце 19 в. в стиле знаменитого московского архитектора Ф.О. Шехтеля.  </a:t>
            </a:r>
            <a:r>
              <a:rPr lang="ru-RU" sz="1400" b="1" i="1" dirty="0">
                <a:solidFill>
                  <a:schemeClr val="bg1"/>
                </a:solidFill>
              </a:rPr>
              <a:t>С</a:t>
            </a:r>
            <a:r>
              <a:rPr lang="ru-RU" sz="1400" b="1" i="1" dirty="0" smtClean="0">
                <a:solidFill>
                  <a:schemeClr val="bg1"/>
                </a:solidFill>
              </a:rPr>
              <a:t> </a:t>
            </a:r>
            <a:r>
              <a:rPr lang="ru-RU" sz="1400" b="1" i="1" dirty="0">
                <a:solidFill>
                  <a:schemeClr val="bg1"/>
                </a:solidFill>
              </a:rPr>
              <a:t>северной стороны дома  расположен «верхний» </a:t>
            </a:r>
            <a:r>
              <a:rPr lang="ru-RU" sz="1400" b="1" i="1" dirty="0" smtClean="0">
                <a:solidFill>
                  <a:schemeClr val="bg1"/>
                </a:solidFill>
              </a:rPr>
              <a:t>липовый  </a:t>
            </a:r>
            <a:r>
              <a:rPr lang="ru-RU" sz="1400" b="1" i="1" dirty="0">
                <a:solidFill>
                  <a:schemeClr val="bg1"/>
                </a:solidFill>
              </a:rPr>
              <a:t>парк с оврагом и мостиками, с южной – «нижний» </a:t>
            </a:r>
            <a:r>
              <a:rPr lang="ru-RU" sz="1400" b="1" i="1" dirty="0" smtClean="0">
                <a:solidFill>
                  <a:schemeClr val="bg1"/>
                </a:solidFill>
              </a:rPr>
              <a:t>парк </a:t>
            </a:r>
            <a:r>
              <a:rPr lang="ru-RU" sz="1400" b="1" i="1" dirty="0">
                <a:solidFill>
                  <a:schemeClr val="bg1"/>
                </a:solidFill>
              </a:rPr>
              <a:t>с тремя прудами и </a:t>
            </a:r>
            <a:r>
              <a:rPr lang="ru-RU" sz="1400" b="1" i="1" dirty="0" smtClean="0">
                <a:solidFill>
                  <a:schemeClr val="bg1"/>
                </a:solidFill>
              </a:rPr>
              <a:t>деревьями-долгожителями </a:t>
            </a:r>
            <a:endParaRPr lang="ru-RU" sz="1400" b="1" dirty="0">
              <a:solidFill>
                <a:schemeClr val="bg1"/>
              </a:solidFill>
            </a:endParaRPr>
          </a:p>
        </p:txBody>
      </p:sp>
      <p:pic>
        <p:nvPicPr>
          <p:cNvPr id="10242" name="Picture 2" descr="Fyodor Schechtel 1890th.jpg"/>
          <p:cNvPicPr>
            <a:picLocks noChangeAspect="1" noChangeArrowheads="1"/>
          </p:cNvPicPr>
          <p:nvPr/>
        </p:nvPicPr>
        <p:blipFill>
          <a:blip r:embed="rId3" cstate="print"/>
          <a:srcRect/>
          <a:stretch>
            <a:fillRect/>
          </a:stretch>
        </p:blipFill>
        <p:spPr bwMode="auto">
          <a:xfrm>
            <a:off x="5004048" y="188640"/>
            <a:ext cx="1942234" cy="2592288"/>
          </a:xfrm>
          <a:prstGeom prst="rect">
            <a:avLst/>
          </a:prstGeom>
          <a:noFill/>
          <a:effectLst>
            <a:softEdge rad="127000"/>
          </a:effectLst>
        </p:spPr>
      </p:pic>
      <p:sp>
        <p:nvSpPr>
          <p:cNvPr id="6" name="TextBox 5"/>
          <p:cNvSpPr txBox="1"/>
          <p:nvPr/>
        </p:nvSpPr>
        <p:spPr>
          <a:xfrm>
            <a:off x="6948264" y="332656"/>
            <a:ext cx="2051720" cy="2646878"/>
          </a:xfrm>
          <a:prstGeom prst="rect">
            <a:avLst/>
          </a:prstGeom>
          <a:noFill/>
        </p:spPr>
        <p:txBody>
          <a:bodyPr wrap="square" rtlCol="0">
            <a:spAutoFit/>
          </a:bodyPr>
          <a:lstStyle/>
          <a:p>
            <a:pPr algn="ctr"/>
            <a:r>
              <a:rPr lang="ru-RU" b="1" i="1" dirty="0" smtClean="0">
                <a:solidFill>
                  <a:schemeClr val="bg1"/>
                </a:solidFill>
              </a:rPr>
              <a:t>Шехтель Фёдор Осипович</a:t>
            </a:r>
          </a:p>
          <a:p>
            <a:pPr algn="ctr"/>
            <a:r>
              <a:rPr lang="ru-RU" b="1" i="1" dirty="0" smtClean="0">
                <a:solidFill>
                  <a:schemeClr val="bg1"/>
                </a:solidFill>
              </a:rPr>
              <a:t> (1859 -1926) </a:t>
            </a:r>
          </a:p>
          <a:p>
            <a:pPr algn="ctr"/>
            <a:r>
              <a:rPr lang="ru-RU" sz="1600" b="1" i="1" dirty="0" smtClean="0">
                <a:solidFill>
                  <a:schemeClr val="bg1"/>
                </a:solidFill>
              </a:rPr>
              <a:t>русский архитектор, живописец, сценограф, яркий представитель стиля русский модерн</a:t>
            </a:r>
            <a:endParaRPr lang="ru-RU" sz="1600" b="1" i="1" u="sng" dirty="0">
              <a:solidFill>
                <a:schemeClr val="bg1"/>
              </a:solidFill>
            </a:endParaRPr>
          </a:p>
        </p:txBody>
      </p:sp>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0232" y="3056499"/>
            <a:ext cx="2267744" cy="3055382"/>
          </a:xfrm>
          <a:prstGeom prst="rect">
            <a:avLst/>
          </a:prstGeom>
          <a:effectLst>
            <a:softEdge rad="127000"/>
          </a:effectLst>
        </p:spPr>
      </p:pic>
      <p:sp>
        <p:nvSpPr>
          <p:cNvPr id="5" name="TextBox 4"/>
          <p:cNvSpPr txBox="1"/>
          <p:nvPr/>
        </p:nvSpPr>
        <p:spPr>
          <a:xfrm>
            <a:off x="6767736" y="6150631"/>
            <a:ext cx="2232248" cy="584775"/>
          </a:xfrm>
          <a:prstGeom prst="rect">
            <a:avLst/>
          </a:prstGeom>
          <a:noFill/>
        </p:spPr>
        <p:txBody>
          <a:bodyPr wrap="square" rtlCol="0">
            <a:spAutoFit/>
          </a:bodyPr>
          <a:lstStyle/>
          <a:p>
            <a:r>
              <a:rPr lang="ru-RU" sz="1600" b="1" i="1" dirty="0" smtClean="0">
                <a:solidFill>
                  <a:schemeClr val="bg1"/>
                </a:solidFill>
              </a:rPr>
              <a:t>Элемент декора дома                - башенка</a:t>
            </a:r>
            <a:endParaRPr lang="ru-RU" sz="1600" b="1" i="1" dirty="0">
              <a:solidFill>
                <a:schemeClr val="bg1"/>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pPr/>
              <a:t>35</a:t>
            </a:fld>
            <a:endParaRPr lang="ru-RU"/>
          </a:p>
        </p:txBody>
      </p:sp>
    </p:spTree>
    <p:extLst>
      <p:ext uri="{BB962C8B-B14F-4D97-AF65-F5344CB8AC3E}">
        <p14:creationId xmlns:p14="http://schemas.microsoft.com/office/powerpoint/2010/main" val="197456027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4" descr="Moscow, Baumanskaya 58-25 04.JPG"/>
          <p:cNvPicPr>
            <a:picLocks noChangeAspect="1" noChangeArrowheads="1"/>
          </p:cNvPicPr>
          <p:nvPr/>
        </p:nvPicPr>
        <p:blipFill>
          <a:blip r:embed="rId3" cstate="print"/>
          <a:srcRect/>
          <a:stretch>
            <a:fillRect/>
          </a:stretch>
        </p:blipFill>
        <p:spPr bwMode="auto">
          <a:xfrm>
            <a:off x="5652120" y="3645024"/>
            <a:ext cx="3168352" cy="3053499"/>
          </a:xfrm>
          <a:prstGeom prst="rect">
            <a:avLst/>
          </a:prstGeom>
          <a:noFill/>
          <a:effectLst>
            <a:softEdge rad="127000"/>
          </a:effectLst>
        </p:spPr>
      </p:pic>
      <p:pic>
        <p:nvPicPr>
          <p:cNvPr id="33798" name="Picture 6" descr="Moscow SpiridonovkaStreet Morozova Palace 01-2017.jpg"/>
          <p:cNvPicPr>
            <a:picLocks noChangeAspect="1" noChangeArrowheads="1"/>
          </p:cNvPicPr>
          <p:nvPr/>
        </p:nvPicPr>
        <p:blipFill>
          <a:blip r:embed="rId4" cstate="print"/>
          <a:srcRect/>
          <a:stretch>
            <a:fillRect/>
          </a:stretch>
        </p:blipFill>
        <p:spPr bwMode="auto">
          <a:xfrm>
            <a:off x="404257" y="3851271"/>
            <a:ext cx="4736526" cy="2664296"/>
          </a:xfrm>
          <a:prstGeom prst="rect">
            <a:avLst/>
          </a:prstGeom>
          <a:noFill/>
          <a:effectLst>
            <a:softEdge rad="127000"/>
          </a:effectLst>
        </p:spPr>
      </p:pic>
      <p:sp>
        <p:nvSpPr>
          <p:cNvPr id="6" name="TextBox 5"/>
          <p:cNvSpPr txBox="1"/>
          <p:nvPr/>
        </p:nvSpPr>
        <p:spPr>
          <a:xfrm>
            <a:off x="3707904" y="1340768"/>
            <a:ext cx="504056" cy="369332"/>
          </a:xfrm>
          <a:prstGeom prst="rect">
            <a:avLst/>
          </a:prstGeom>
          <a:noFill/>
        </p:spPr>
        <p:txBody>
          <a:bodyPr wrap="square" rtlCol="0">
            <a:spAutoFit/>
          </a:bodyPr>
          <a:lstStyle/>
          <a:p>
            <a:r>
              <a:rPr lang="ru-RU" b="1" dirty="0" smtClean="0">
                <a:solidFill>
                  <a:schemeClr val="bg1"/>
                </a:solidFill>
              </a:rPr>
              <a:t>2</a:t>
            </a:r>
            <a:endParaRPr lang="ru-RU" b="1" dirty="0">
              <a:solidFill>
                <a:schemeClr val="bg1"/>
              </a:solidFill>
            </a:endParaRPr>
          </a:p>
        </p:txBody>
      </p:sp>
      <p:pic>
        <p:nvPicPr>
          <p:cNvPr id="33800" name="Picture 8" descr="https://upload.wikimedia.org/wikipedia/commons/3/36/Schectel_own_second_house_yermolayevsky.jpg"/>
          <p:cNvPicPr>
            <a:picLocks noChangeAspect="1" noChangeArrowheads="1"/>
          </p:cNvPicPr>
          <p:nvPr/>
        </p:nvPicPr>
        <p:blipFill>
          <a:blip r:embed="rId5" cstate="print"/>
          <a:srcRect/>
          <a:stretch>
            <a:fillRect/>
          </a:stretch>
        </p:blipFill>
        <p:spPr bwMode="auto">
          <a:xfrm>
            <a:off x="539552" y="1156102"/>
            <a:ext cx="3203767" cy="2695169"/>
          </a:xfrm>
          <a:prstGeom prst="rect">
            <a:avLst/>
          </a:prstGeom>
          <a:noFill/>
          <a:effectLst>
            <a:softEdge rad="127000"/>
          </a:effectLst>
        </p:spPr>
      </p:pic>
      <p:sp>
        <p:nvSpPr>
          <p:cNvPr id="8" name="TextBox 7"/>
          <p:cNvSpPr txBox="1"/>
          <p:nvPr/>
        </p:nvSpPr>
        <p:spPr>
          <a:xfrm>
            <a:off x="179512" y="4149080"/>
            <a:ext cx="395536" cy="369332"/>
          </a:xfrm>
          <a:prstGeom prst="rect">
            <a:avLst/>
          </a:prstGeom>
          <a:noFill/>
        </p:spPr>
        <p:txBody>
          <a:bodyPr wrap="square" rtlCol="0">
            <a:spAutoFit/>
          </a:bodyPr>
          <a:lstStyle/>
          <a:p>
            <a:r>
              <a:rPr lang="ru-RU" b="1" dirty="0" smtClean="0">
                <a:solidFill>
                  <a:schemeClr val="bg1"/>
                </a:solidFill>
              </a:rPr>
              <a:t>3</a:t>
            </a:r>
            <a:endParaRPr lang="ru-RU" b="1" dirty="0">
              <a:solidFill>
                <a:schemeClr val="bg1"/>
              </a:solidFill>
            </a:endParaRPr>
          </a:p>
        </p:txBody>
      </p:sp>
      <p:pic>
        <p:nvPicPr>
          <p:cNvPr id="33804" name="Picture 12" descr="LeninDistrictMO Gorki estate 05-2017 img2.jpg"/>
          <p:cNvPicPr>
            <a:picLocks noChangeAspect="1" noChangeArrowheads="1"/>
          </p:cNvPicPr>
          <p:nvPr/>
        </p:nvPicPr>
        <p:blipFill>
          <a:blip r:embed="rId6" cstate="print"/>
          <a:srcRect/>
          <a:stretch>
            <a:fillRect/>
          </a:stretch>
        </p:blipFill>
        <p:spPr bwMode="auto">
          <a:xfrm>
            <a:off x="4283968" y="1124744"/>
            <a:ext cx="4224468" cy="2376264"/>
          </a:xfrm>
          <a:prstGeom prst="rect">
            <a:avLst/>
          </a:prstGeom>
          <a:noFill/>
          <a:effectLst>
            <a:softEdge rad="127000"/>
          </a:effectLst>
        </p:spPr>
      </p:pic>
      <p:sp>
        <p:nvSpPr>
          <p:cNvPr id="11" name="TextBox 10"/>
          <p:cNvSpPr txBox="1"/>
          <p:nvPr/>
        </p:nvSpPr>
        <p:spPr>
          <a:xfrm>
            <a:off x="5148064" y="3645024"/>
            <a:ext cx="360040" cy="369332"/>
          </a:xfrm>
          <a:prstGeom prst="rect">
            <a:avLst/>
          </a:prstGeom>
          <a:noFill/>
        </p:spPr>
        <p:txBody>
          <a:bodyPr wrap="square" rtlCol="0">
            <a:spAutoFit/>
          </a:bodyPr>
          <a:lstStyle/>
          <a:p>
            <a:r>
              <a:rPr lang="ru-RU" b="1" dirty="0" smtClean="0">
                <a:solidFill>
                  <a:schemeClr val="bg1"/>
                </a:solidFill>
              </a:rPr>
              <a:t>4</a:t>
            </a:r>
            <a:endParaRPr lang="ru-RU" b="1" dirty="0">
              <a:solidFill>
                <a:schemeClr val="bg1"/>
              </a:solidFill>
            </a:endParaRPr>
          </a:p>
        </p:txBody>
      </p:sp>
      <p:sp>
        <p:nvSpPr>
          <p:cNvPr id="12" name="TextBox 11"/>
          <p:cNvSpPr txBox="1"/>
          <p:nvPr/>
        </p:nvSpPr>
        <p:spPr>
          <a:xfrm>
            <a:off x="516289" y="75497"/>
            <a:ext cx="8280920" cy="1152128"/>
          </a:xfrm>
          <a:prstGeom prst="rect">
            <a:avLst/>
          </a:prstGeom>
          <a:noFill/>
        </p:spPr>
        <p:txBody>
          <a:bodyPr wrap="square" rtlCol="0">
            <a:spAutoFit/>
          </a:bodyPr>
          <a:lstStyle/>
          <a:p>
            <a:r>
              <a:rPr lang="ru-RU" b="1" dirty="0" smtClean="0">
                <a:solidFill>
                  <a:schemeClr val="bg1"/>
                </a:solidFill>
              </a:rPr>
              <a:t>ВОПРОС № 2 </a:t>
            </a:r>
          </a:p>
          <a:p>
            <a:r>
              <a:rPr lang="ru-RU" sz="1600" b="1" dirty="0" smtClean="0">
                <a:solidFill>
                  <a:schemeClr val="bg1"/>
                </a:solidFill>
              </a:rPr>
              <a:t>Среди зданий-жилых домов, построенных по проектам Шехтеля Ф.О., найдите дом Щапова в Москве (по аналогии с домом Щаповых, расположенном в усадьбе Александрово-Щапово).</a:t>
            </a:r>
            <a:endParaRPr lang="ru-RU" sz="1600" b="1" dirty="0">
              <a:solidFill>
                <a:schemeClr val="bg1"/>
              </a:solidFill>
            </a:endParaRPr>
          </a:p>
        </p:txBody>
      </p:sp>
      <p:sp>
        <p:nvSpPr>
          <p:cNvPr id="13" name="TextBox 12"/>
          <p:cNvSpPr txBox="1"/>
          <p:nvPr/>
        </p:nvSpPr>
        <p:spPr>
          <a:xfrm>
            <a:off x="179512" y="1340768"/>
            <a:ext cx="360040" cy="369332"/>
          </a:xfrm>
          <a:prstGeom prst="rect">
            <a:avLst/>
          </a:prstGeom>
          <a:noFill/>
        </p:spPr>
        <p:txBody>
          <a:bodyPr wrap="square" rtlCol="0">
            <a:spAutoFit/>
          </a:bodyPr>
          <a:lstStyle/>
          <a:p>
            <a:r>
              <a:rPr lang="ru-RU" b="1" dirty="0" smtClean="0">
                <a:solidFill>
                  <a:schemeClr val="bg1"/>
                </a:solidFill>
              </a:rPr>
              <a:t>1</a:t>
            </a:r>
            <a:endParaRPr lang="ru-RU" b="1" dirty="0">
              <a:solidFill>
                <a:schemeClr val="bg1"/>
              </a:solidFill>
            </a:endParaRPr>
          </a:p>
        </p:txBody>
      </p:sp>
      <p:sp>
        <p:nvSpPr>
          <p:cNvPr id="2" name="Прямоугольник 1"/>
          <p:cNvSpPr/>
          <p:nvPr/>
        </p:nvSpPr>
        <p:spPr>
          <a:xfrm>
            <a:off x="179512" y="6536377"/>
            <a:ext cx="2785378" cy="307777"/>
          </a:xfrm>
          <a:prstGeom prst="rect">
            <a:avLst/>
          </a:prstGeom>
        </p:spPr>
        <p:txBody>
          <a:bodyPr wrap="none">
            <a:spAutoFit/>
          </a:bodyPr>
          <a:lstStyle/>
          <a:p>
            <a:r>
              <a:rPr lang="ru-RU" sz="1400" b="1" i="1" dirty="0">
                <a:solidFill>
                  <a:schemeClr val="bg1"/>
                </a:solidFill>
              </a:rPr>
              <a:t>Ответ дан в конце презентации</a:t>
            </a:r>
          </a:p>
        </p:txBody>
      </p:sp>
      <p:sp>
        <p:nvSpPr>
          <p:cNvPr id="3" name="Номер слайда 2"/>
          <p:cNvSpPr>
            <a:spLocks noGrp="1"/>
          </p:cNvSpPr>
          <p:nvPr>
            <p:ph type="sldNum" sz="quarter" idx="12"/>
          </p:nvPr>
        </p:nvSpPr>
        <p:spPr/>
        <p:txBody>
          <a:bodyPr/>
          <a:lstStyle/>
          <a:p>
            <a:fld id="{B19B0651-EE4F-4900-A07F-96A6BFA9D0F0}" type="slidenum">
              <a:rPr lang="ru-RU" smtClean="0"/>
              <a:pPr/>
              <a:t>36</a:t>
            </a:fld>
            <a:endParaRPr lang="ru-RU"/>
          </a:p>
        </p:txBody>
      </p:sp>
    </p:spTree>
    <p:extLst>
      <p:ext uri="{BB962C8B-B14F-4D97-AF65-F5344CB8AC3E}">
        <p14:creationId xmlns:p14="http://schemas.microsoft.com/office/powerpoint/2010/main" val="189335228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6122" y="116632"/>
            <a:ext cx="3264362" cy="2448272"/>
          </a:xfrm>
          <a:prstGeom prst="rect">
            <a:avLst/>
          </a:prstGeom>
          <a:ln>
            <a:noFill/>
          </a:ln>
          <a:effectLst>
            <a:softEdge rad="112500"/>
          </a:effectLst>
        </p:spPr>
      </p:pic>
      <p:sp>
        <p:nvSpPr>
          <p:cNvPr id="4" name="Прямоугольник 3"/>
          <p:cNvSpPr/>
          <p:nvPr/>
        </p:nvSpPr>
        <p:spPr>
          <a:xfrm>
            <a:off x="0" y="782702"/>
            <a:ext cx="5650575" cy="2923877"/>
          </a:xfrm>
          <a:prstGeom prst="rect">
            <a:avLst/>
          </a:prstGeom>
        </p:spPr>
        <p:txBody>
          <a:bodyPr wrap="square">
            <a:spAutoFit/>
          </a:bodyPr>
          <a:lstStyle/>
          <a:p>
            <a:pPr algn="ctr"/>
            <a:r>
              <a:rPr lang="ru-RU" sz="2000" b="1" i="1" dirty="0" smtClean="0">
                <a:solidFill>
                  <a:schemeClr val="bg1"/>
                </a:solidFill>
              </a:rPr>
              <a:t>                 Усадебный липовый парк в посёлке Щапово </a:t>
            </a:r>
            <a:r>
              <a:rPr lang="ru-RU" i="1" dirty="0" smtClean="0">
                <a:solidFill>
                  <a:schemeClr val="bg1"/>
                </a:solidFill>
              </a:rPr>
              <a:t>– </a:t>
            </a:r>
          </a:p>
          <a:p>
            <a:pPr algn="ctr"/>
            <a:endParaRPr lang="ru-RU" sz="1600" b="1" i="1" dirty="0" smtClean="0">
              <a:solidFill>
                <a:schemeClr val="bg1"/>
              </a:solidFill>
            </a:endParaRPr>
          </a:p>
          <a:p>
            <a:pPr algn="ctr"/>
            <a:r>
              <a:rPr lang="ru-RU" sz="1600" b="1" i="1" dirty="0" smtClean="0">
                <a:solidFill>
                  <a:schemeClr val="bg1"/>
                </a:solidFill>
              </a:rPr>
              <a:t>любимое место для прогулок местных жителей и гостей. Он был заложен как минимум в 18 веке генералом Василием Владимировичем Грушецким.</a:t>
            </a:r>
          </a:p>
          <a:p>
            <a:pPr algn="ctr"/>
            <a:r>
              <a:rPr lang="ru-RU" sz="1600" b="1" i="1" dirty="0" smtClean="0">
                <a:solidFill>
                  <a:schemeClr val="bg1"/>
                </a:solidFill>
              </a:rPr>
              <a:t>Парк  </a:t>
            </a:r>
            <a:r>
              <a:rPr lang="ru-RU" sz="1600" b="1" i="1" dirty="0">
                <a:solidFill>
                  <a:schemeClr val="bg1"/>
                </a:solidFill>
              </a:rPr>
              <a:t>состоит из двух </a:t>
            </a:r>
            <a:r>
              <a:rPr lang="ru-RU" sz="1600" b="1" i="1" dirty="0" smtClean="0">
                <a:solidFill>
                  <a:schemeClr val="bg1"/>
                </a:solidFill>
              </a:rPr>
              <a:t>частей: «</a:t>
            </a:r>
            <a:r>
              <a:rPr lang="ru-RU" sz="1600" b="1" i="1" dirty="0">
                <a:solidFill>
                  <a:schemeClr val="bg1"/>
                </a:solidFill>
              </a:rPr>
              <a:t>верхний» парк и «нижний» парк. Верхний парк </a:t>
            </a:r>
            <a:r>
              <a:rPr lang="ru-RU" sz="1600" b="1" i="1" dirty="0" smtClean="0">
                <a:solidFill>
                  <a:schemeClr val="bg1"/>
                </a:solidFill>
              </a:rPr>
              <a:t>включает </a:t>
            </a:r>
            <a:r>
              <a:rPr lang="ru-RU" sz="1600" b="1" i="1" dirty="0">
                <a:solidFill>
                  <a:schemeClr val="bg1"/>
                </a:solidFill>
              </a:rPr>
              <a:t>в себя </a:t>
            </a:r>
            <a:r>
              <a:rPr lang="ru-RU" sz="1600" b="1" i="1" dirty="0" smtClean="0">
                <a:solidFill>
                  <a:schemeClr val="bg1"/>
                </a:solidFill>
              </a:rPr>
              <a:t>липовые </a:t>
            </a:r>
            <a:r>
              <a:rPr lang="ru-RU" sz="1600" b="1" i="1" dirty="0">
                <a:solidFill>
                  <a:schemeClr val="bg1"/>
                </a:solidFill>
              </a:rPr>
              <a:t>аллеи, </a:t>
            </a:r>
            <a:r>
              <a:rPr lang="ru-RU" sz="1600" b="1" i="1" dirty="0" smtClean="0">
                <a:solidFill>
                  <a:schemeClr val="bg1"/>
                </a:solidFill>
              </a:rPr>
              <a:t>клумбы, </a:t>
            </a:r>
            <a:r>
              <a:rPr lang="ru-RU" sz="1600" b="1" i="1" dirty="0">
                <a:solidFill>
                  <a:schemeClr val="bg1"/>
                </a:solidFill>
              </a:rPr>
              <a:t>живописный </a:t>
            </a:r>
            <a:r>
              <a:rPr lang="ru-RU" sz="1600" b="1" i="1" dirty="0" smtClean="0">
                <a:solidFill>
                  <a:schemeClr val="bg1"/>
                </a:solidFill>
              </a:rPr>
              <a:t>овраг и мосты</a:t>
            </a:r>
            <a:r>
              <a:rPr lang="ru-RU" sz="1600" b="1" i="1" dirty="0">
                <a:solidFill>
                  <a:schemeClr val="bg1"/>
                </a:solidFill>
              </a:rPr>
              <a:t>, </a:t>
            </a:r>
            <a:r>
              <a:rPr lang="ru-RU" sz="1600" b="1" i="1" dirty="0" smtClean="0">
                <a:solidFill>
                  <a:schemeClr val="bg1"/>
                </a:solidFill>
              </a:rPr>
              <a:t>а на территории нижнего парка  располагается каскад прудов.</a:t>
            </a:r>
          </a:p>
          <a:p>
            <a:pPr algn="ctr"/>
            <a:r>
              <a:rPr lang="ru-RU" sz="1600" b="1" i="1" dirty="0" smtClean="0">
                <a:solidFill>
                  <a:schemeClr val="bg1"/>
                </a:solidFill>
              </a:rPr>
              <a:t> </a:t>
            </a:r>
            <a:endParaRPr lang="ru-RU" sz="1600" b="1" i="1" dirty="0">
              <a:solidFill>
                <a:schemeClr val="bg1"/>
              </a:solidFill>
            </a:endParaRPr>
          </a:p>
        </p:txBody>
      </p:sp>
      <p:sp>
        <p:nvSpPr>
          <p:cNvPr id="5" name="Прямоугольник 4"/>
          <p:cNvSpPr/>
          <p:nvPr/>
        </p:nvSpPr>
        <p:spPr>
          <a:xfrm>
            <a:off x="4730800" y="3590711"/>
            <a:ext cx="4392488" cy="369332"/>
          </a:xfrm>
          <a:prstGeom prst="rect">
            <a:avLst/>
          </a:prstGeom>
        </p:spPr>
        <p:txBody>
          <a:bodyPr wrap="square">
            <a:spAutoFit/>
          </a:bodyPr>
          <a:lstStyle/>
          <a:p>
            <a:pPr algn="ctr"/>
            <a:r>
              <a:rPr lang="ru-RU" i="1" dirty="0" smtClean="0">
                <a:solidFill>
                  <a:schemeClr val="bg1"/>
                </a:solidFill>
              </a:rPr>
              <a:t>.</a:t>
            </a:r>
            <a:endParaRPr lang="ru-RU" i="1" dirty="0">
              <a:solidFill>
                <a:schemeClr val="bg1"/>
              </a:solidFill>
            </a:endParaRPr>
          </a:p>
        </p:txBody>
      </p:sp>
      <p:pic>
        <p:nvPicPr>
          <p:cNvPr id="6" name="Picture 6" descr="http://apograf.ru/wp-content/gallery/alexandrovo-chapovo/img_4358.jpg"/>
          <p:cNvPicPr>
            <a:picLocks noChangeAspect="1" noChangeArrowheads="1"/>
          </p:cNvPicPr>
          <p:nvPr/>
        </p:nvPicPr>
        <p:blipFill>
          <a:blip r:embed="rId3" cstate="print"/>
          <a:srcRect/>
          <a:stretch>
            <a:fillRect/>
          </a:stretch>
        </p:blipFill>
        <p:spPr bwMode="auto">
          <a:xfrm>
            <a:off x="251520" y="4293096"/>
            <a:ext cx="3744416" cy="2498030"/>
          </a:xfrm>
          <a:prstGeom prst="rect">
            <a:avLst/>
          </a:prstGeom>
          <a:ln>
            <a:noFill/>
          </a:ln>
          <a:effectLst>
            <a:softEdge rad="112500"/>
          </a:effectLst>
        </p:spPr>
      </p:pic>
      <p:sp>
        <p:nvSpPr>
          <p:cNvPr id="7" name="Прямоугольник 6"/>
          <p:cNvSpPr/>
          <p:nvPr/>
        </p:nvSpPr>
        <p:spPr>
          <a:xfrm>
            <a:off x="4211960" y="4335123"/>
            <a:ext cx="4608512" cy="1815882"/>
          </a:xfrm>
          <a:prstGeom prst="rect">
            <a:avLst/>
          </a:prstGeom>
        </p:spPr>
        <p:txBody>
          <a:bodyPr wrap="square">
            <a:spAutoFit/>
          </a:bodyPr>
          <a:lstStyle/>
          <a:p>
            <a:pPr algn="ctr"/>
            <a:r>
              <a:rPr lang="ru-RU" sz="2000" b="1" i="1" dirty="0" smtClean="0">
                <a:solidFill>
                  <a:schemeClr val="bg1"/>
                </a:solidFill>
              </a:rPr>
              <a:t>«Скромный» мостик</a:t>
            </a:r>
          </a:p>
          <a:p>
            <a:pPr algn="ctr"/>
            <a:endParaRPr lang="ru-RU" i="1" dirty="0" smtClean="0">
              <a:solidFill>
                <a:schemeClr val="bg1"/>
              </a:solidFill>
            </a:endParaRPr>
          </a:p>
          <a:p>
            <a:pPr algn="ctr"/>
            <a:r>
              <a:rPr lang="ru-RU" sz="1400" b="1" i="1" dirty="0" smtClean="0">
                <a:solidFill>
                  <a:schemeClr val="bg1"/>
                </a:solidFill>
              </a:rPr>
              <a:t>В его основании видна белая кладка известнякового камня – остатки главного усадебного моста  второй половины 18 в. </a:t>
            </a:r>
          </a:p>
          <a:p>
            <a:pPr algn="ctr"/>
            <a:endParaRPr lang="ru-RU" sz="1400" b="1" i="1" dirty="0" smtClean="0">
              <a:solidFill>
                <a:schemeClr val="bg1"/>
              </a:solidFill>
            </a:endParaRPr>
          </a:p>
          <a:p>
            <a:pPr algn="ctr"/>
            <a:r>
              <a:rPr lang="ru-RU" b="1" i="1" dirty="0" smtClean="0">
                <a:solidFill>
                  <a:schemeClr val="bg1"/>
                </a:solidFill>
              </a:rPr>
              <a:t>Этот мостик помнит 1812 г. и французов.</a:t>
            </a:r>
            <a:endParaRPr lang="ru-RU" b="1" dirty="0"/>
          </a:p>
        </p:txBody>
      </p:sp>
      <p:sp>
        <p:nvSpPr>
          <p:cNvPr id="8" name="Прямоугольник 7"/>
          <p:cNvSpPr/>
          <p:nvPr/>
        </p:nvSpPr>
        <p:spPr>
          <a:xfrm>
            <a:off x="211768" y="3421434"/>
            <a:ext cx="8748464" cy="707886"/>
          </a:xfrm>
          <a:prstGeom prst="rect">
            <a:avLst/>
          </a:prstGeom>
        </p:spPr>
        <p:txBody>
          <a:bodyPr wrap="square">
            <a:spAutoFit/>
          </a:bodyPr>
          <a:lstStyle/>
          <a:p>
            <a:pPr algn="ctr"/>
            <a:r>
              <a:rPr lang="ru-RU" sz="2000" b="1" i="1" dirty="0" smtClean="0">
                <a:solidFill>
                  <a:schemeClr val="bg1"/>
                </a:solidFill>
              </a:rPr>
              <a:t>«Взгляд сквозь века» </a:t>
            </a:r>
          </a:p>
          <a:p>
            <a:pPr algn="ctr"/>
            <a:r>
              <a:rPr lang="ru-RU" sz="2000" b="1" i="1" dirty="0" smtClean="0">
                <a:solidFill>
                  <a:schemeClr val="bg1"/>
                </a:solidFill>
              </a:rPr>
              <a:t>Вид на старинный  мостик 18 в. из проёма кирпичного моста начала 20 в. </a:t>
            </a:r>
            <a:endParaRPr lang="ru-RU" sz="2000" b="1" i="1" dirty="0">
              <a:solidFill>
                <a:schemeClr val="bg1"/>
              </a:solidFill>
            </a:endParaRPr>
          </a:p>
        </p:txBody>
      </p:sp>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974" y="76649"/>
            <a:ext cx="1102594" cy="1130159"/>
          </a:xfrm>
          <a:prstGeom prst="rect">
            <a:avLst/>
          </a:prstGeom>
        </p:spPr>
      </p:pic>
      <p:sp>
        <p:nvSpPr>
          <p:cNvPr id="9" name="TextBox 8"/>
          <p:cNvSpPr txBox="1"/>
          <p:nvPr/>
        </p:nvSpPr>
        <p:spPr>
          <a:xfrm>
            <a:off x="1273115" y="298871"/>
            <a:ext cx="4102911" cy="261610"/>
          </a:xfrm>
          <a:prstGeom prst="rect">
            <a:avLst/>
          </a:prstGeom>
          <a:noFill/>
        </p:spPr>
        <p:txBody>
          <a:bodyPr wrap="square" rtlCol="0">
            <a:spAutoFit/>
          </a:bodyPr>
          <a:lstStyle/>
          <a:p>
            <a:r>
              <a:rPr lang="ru-RU" sz="1100" b="1" i="1" dirty="0" smtClean="0">
                <a:solidFill>
                  <a:schemeClr val="bg1"/>
                </a:solidFill>
              </a:rPr>
              <a:t>Дворянский герб рода </a:t>
            </a:r>
            <a:r>
              <a:rPr lang="ru-RU" sz="1100" b="1" i="1" dirty="0" err="1" smtClean="0">
                <a:solidFill>
                  <a:schemeClr val="bg1"/>
                </a:solidFill>
              </a:rPr>
              <a:t>Грушецких</a:t>
            </a:r>
            <a:endParaRPr lang="ru-RU" sz="1100" b="1" i="1" dirty="0">
              <a:solidFill>
                <a:schemeClr val="bg1"/>
              </a:solidFill>
            </a:endParaRPr>
          </a:p>
        </p:txBody>
      </p:sp>
      <p:sp>
        <p:nvSpPr>
          <p:cNvPr id="10" name="Номер слайда 9"/>
          <p:cNvSpPr>
            <a:spLocks noGrp="1"/>
          </p:cNvSpPr>
          <p:nvPr>
            <p:ph type="sldNum" sz="quarter" idx="12"/>
          </p:nvPr>
        </p:nvSpPr>
        <p:spPr/>
        <p:txBody>
          <a:bodyPr/>
          <a:lstStyle/>
          <a:p>
            <a:fld id="{B19B0651-EE4F-4900-A07F-96A6BFA9D0F0}" type="slidenum">
              <a:rPr lang="ru-RU" smtClean="0"/>
              <a:pPr/>
              <a:t>37</a:t>
            </a:fld>
            <a:endParaRPr lang="ru-RU"/>
          </a:p>
        </p:txBody>
      </p:sp>
    </p:spTree>
    <p:extLst>
      <p:ext uri="{BB962C8B-B14F-4D97-AF65-F5344CB8AC3E}">
        <p14:creationId xmlns:p14="http://schemas.microsoft.com/office/powerpoint/2010/main" val="343600316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99592" y="116632"/>
            <a:ext cx="8064896" cy="369332"/>
          </a:xfrm>
          <a:prstGeom prst="rect">
            <a:avLst/>
          </a:prstGeom>
        </p:spPr>
        <p:txBody>
          <a:bodyPr wrap="square">
            <a:spAutoFit/>
          </a:bodyPr>
          <a:lstStyle/>
          <a:p>
            <a:pPr algn="ctr"/>
            <a:r>
              <a:rPr lang="ru-RU" b="1" i="1" dirty="0" err="1" smtClean="0">
                <a:solidFill>
                  <a:schemeClr val="bg1"/>
                </a:solidFill>
              </a:rPr>
              <a:t>Тарутинский</a:t>
            </a:r>
            <a:r>
              <a:rPr lang="ru-RU" b="1" i="1" dirty="0" smtClean="0">
                <a:solidFill>
                  <a:schemeClr val="bg1"/>
                </a:solidFill>
              </a:rPr>
              <a:t> манёвр 1812 г. на землях Щаповского поселения</a:t>
            </a:r>
            <a:endParaRPr lang="ru-RU" b="1" i="1" dirty="0">
              <a:solidFill>
                <a:schemeClr val="bg1"/>
              </a:solidFill>
            </a:endParaRP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534" y="531576"/>
            <a:ext cx="2124827" cy="2833102"/>
          </a:xfrm>
          <a:prstGeom prst="rect">
            <a:avLst/>
          </a:prstGeom>
        </p:spPr>
        <p:style>
          <a:lnRef idx="0">
            <a:schemeClr val="accent1"/>
          </a:lnRef>
          <a:fillRef idx="3">
            <a:schemeClr val="accent1"/>
          </a:fillRef>
          <a:effectRef idx="3">
            <a:schemeClr val="accent1"/>
          </a:effectRef>
          <a:fontRef idx="minor">
            <a:schemeClr val="lt1"/>
          </a:fontRef>
        </p:style>
      </p:pic>
      <p:sp>
        <p:nvSpPr>
          <p:cNvPr id="4" name="Прямоугольник 3"/>
          <p:cNvSpPr/>
          <p:nvPr/>
        </p:nvSpPr>
        <p:spPr>
          <a:xfrm>
            <a:off x="377534" y="3364678"/>
            <a:ext cx="2286000" cy="882806"/>
          </a:xfrm>
          <a:prstGeom prst="rect">
            <a:avLst/>
          </a:prstGeom>
        </p:spPr>
        <p:txBody>
          <a:bodyPr wrap="square">
            <a:spAutoFit/>
          </a:bodyPr>
          <a:lstStyle/>
          <a:p>
            <a:pPr>
              <a:lnSpc>
                <a:spcPct val="107000"/>
              </a:lnSpc>
              <a:spcAft>
                <a:spcPts val="800"/>
              </a:spcAft>
            </a:pPr>
            <a:r>
              <a:rPr lang="ru-RU" sz="120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Граф А.И. Остерман-Толстой, 4-ый пехотный корпус под его командованием проходил </a:t>
            </a:r>
            <a:r>
              <a:rPr lang="ru-RU" sz="1200" b="1" i="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через с</a:t>
            </a:r>
            <a:r>
              <a:rPr lang="ru-RU" sz="120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ru-RU" sz="1200" b="1" i="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Александрово</a:t>
            </a:r>
            <a:r>
              <a:rPr lang="ru-RU" sz="120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в 1812 г.</a:t>
            </a:r>
          </a:p>
        </p:txBody>
      </p:sp>
      <p:sp>
        <p:nvSpPr>
          <p:cNvPr id="5" name="Прямоугольник 4"/>
          <p:cNvSpPr/>
          <p:nvPr/>
        </p:nvSpPr>
        <p:spPr>
          <a:xfrm>
            <a:off x="253988" y="4293096"/>
            <a:ext cx="5976664" cy="2454518"/>
          </a:xfrm>
          <a:prstGeom prst="rect">
            <a:avLst/>
          </a:prstGeom>
        </p:spPr>
        <p:txBody>
          <a:bodyPr wrap="square">
            <a:spAutoFit/>
          </a:bodyPr>
          <a:lstStyle/>
          <a:p>
            <a:pPr>
              <a:lnSpc>
                <a:spcPct val="107000"/>
              </a:lnSpc>
              <a:spcAft>
                <a:spcPts val="800"/>
              </a:spcAft>
            </a:pPr>
            <a:r>
              <a:rPr lang="ru-RU" dirty="0">
                <a:ea typeface="Times New Roman" panose="02020603050405020304" pitchFamily="18" charset="0"/>
                <a:cs typeface="Times New Roman" panose="02020603050405020304" pitchFamily="18" charset="0"/>
              </a:rPr>
              <a:t> </a:t>
            </a:r>
            <a:r>
              <a:rPr lang="ru-RU" sz="1200" b="1" i="1" dirty="0">
                <a:solidFill>
                  <a:schemeClr val="bg1"/>
                </a:solidFill>
                <a:ea typeface="Times New Roman" panose="02020603050405020304" pitchFamily="18" charset="0"/>
                <a:cs typeface="Times New Roman" panose="02020603050405020304" pitchFamily="18" charset="0"/>
              </a:rPr>
              <a:t>«Это был мужчина сухощавый, с темными, несколько кудреватыми волосами, с орлиным носом, с темно-голубыми глазами, в которых мелькала задумчивость, чаще рассеянность. Осанка и приёмы обличали в нём человека высшей аристократии, но в одежде был он небрежен, лошадь имел простую. Он носил в сражении очки, в руке держал нагайку; бурка или шинель свешивалась с плеча его. Отвага не раз увлекала его за пределы всякого благоразумия. Часто, видя отстающего солдата, он замахивался </a:t>
            </a:r>
            <a:r>
              <a:rPr lang="ru-RU" sz="1200" b="1" i="1" dirty="0" err="1">
                <a:solidFill>
                  <a:schemeClr val="bg1"/>
                </a:solidFill>
                <a:ea typeface="Times New Roman" panose="02020603050405020304" pitchFamily="18" charset="0"/>
                <a:cs typeface="Times New Roman" panose="02020603050405020304" pitchFamily="18" charset="0"/>
              </a:rPr>
              <a:t>нагайкою</a:t>
            </a:r>
            <a:r>
              <a:rPr lang="ru-RU" sz="1200" b="1" i="1" dirty="0">
                <a:solidFill>
                  <a:schemeClr val="bg1"/>
                </a:solidFill>
                <a:ea typeface="Times New Roman" panose="02020603050405020304" pitchFamily="18" charset="0"/>
                <a:cs typeface="Times New Roman" panose="02020603050405020304" pitchFamily="18" charset="0"/>
              </a:rPr>
              <a:t>, солдат на него оглядывался, и что ж?.. Оказывалось, что он понукал вперед французского стрелка! Обманутый зрением, привычною рассеянностью, а ещё более врожденною запальчивостью, он миновал своих и заезжал в линию стрелков французских, хозяйничая у неприятеля, как дома».</a:t>
            </a:r>
            <a:endParaRPr lang="ru-RU" sz="1200" b="1" i="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r>
              <a:rPr lang="ru-RU" sz="1200" b="1" i="1" dirty="0" smtClean="0">
                <a:solidFill>
                  <a:schemeClr val="bg1"/>
                </a:solidFill>
                <a:ea typeface="Times New Roman" panose="02020603050405020304" pitchFamily="18" charset="0"/>
              </a:rPr>
              <a:t>                                                                                                  — </a:t>
            </a:r>
            <a:r>
              <a:rPr lang="ru-RU" sz="1200" b="1" i="1" dirty="0">
                <a:solidFill>
                  <a:schemeClr val="bg1"/>
                </a:solidFill>
                <a:ea typeface="Times New Roman" panose="02020603050405020304" pitchFamily="18" charset="0"/>
                <a:cs typeface="Times New Roman" panose="02020603050405020304" pitchFamily="18" charset="0"/>
              </a:rPr>
              <a:t>Ф. Н. </a:t>
            </a:r>
            <a:r>
              <a:rPr lang="ru-RU" sz="1200" b="1" i="1" dirty="0" smtClean="0">
                <a:solidFill>
                  <a:schemeClr val="bg1"/>
                </a:solidFill>
                <a:ea typeface="Times New Roman" panose="02020603050405020304" pitchFamily="18" charset="0"/>
                <a:cs typeface="Times New Roman" panose="02020603050405020304" pitchFamily="18" charset="0"/>
              </a:rPr>
              <a:t>Глинка</a:t>
            </a:r>
            <a:endParaRPr lang="ru-RU" sz="1200" b="1" i="1" dirty="0">
              <a:solidFill>
                <a:schemeClr val="bg1"/>
              </a:solidFill>
            </a:endParaRPr>
          </a:p>
        </p:txBody>
      </p:sp>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4035" y="1820769"/>
            <a:ext cx="2498445" cy="3123056"/>
          </a:xfrm>
          <a:prstGeom prst="rect">
            <a:avLst/>
          </a:prstGeom>
        </p:spPr>
        <p:style>
          <a:lnRef idx="0">
            <a:schemeClr val="accent1"/>
          </a:lnRef>
          <a:fillRef idx="3">
            <a:schemeClr val="accent1"/>
          </a:fillRef>
          <a:effectRef idx="3">
            <a:schemeClr val="accent1"/>
          </a:effectRef>
          <a:fontRef idx="minor">
            <a:schemeClr val="lt1"/>
          </a:fontRef>
        </p:style>
      </p:pic>
      <p:sp>
        <p:nvSpPr>
          <p:cNvPr id="7" name="Прямоугольник 6"/>
          <p:cNvSpPr/>
          <p:nvPr/>
        </p:nvSpPr>
        <p:spPr>
          <a:xfrm>
            <a:off x="2699792" y="560572"/>
            <a:ext cx="6064196" cy="1233543"/>
          </a:xfrm>
          <a:prstGeom prst="rect">
            <a:avLst/>
          </a:prstGeom>
        </p:spPr>
        <p:txBody>
          <a:bodyPr wrap="square">
            <a:spAutoFit/>
          </a:bodyPr>
          <a:lstStyle/>
          <a:p>
            <a:pPr>
              <a:lnSpc>
                <a:spcPct val="107000"/>
              </a:lnSpc>
              <a:spcAft>
                <a:spcPts val="800"/>
              </a:spcAft>
            </a:pPr>
            <a:r>
              <a:rPr lang="ru-RU" sz="1400" b="1" i="1" dirty="0">
                <a:solidFill>
                  <a:schemeClr val="accent5">
                    <a:lumMod val="50000"/>
                  </a:schemeClr>
                </a:solidFill>
                <a:ea typeface="Times New Roman" panose="02020603050405020304" pitchFamily="18" charset="0"/>
                <a:cs typeface="Times New Roman" panose="02020603050405020304" pitchFamily="18" charset="0"/>
              </a:rPr>
              <a:t>Граф знаменит своими словами, сказанными им в бою под Островно: "Яростно гремела неприятельская артиллерия и вырывала целые ряды храбрых полков русских. Трудно было перевозить наши пушки, заряды </a:t>
            </a:r>
            <a:r>
              <a:rPr lang="ru-RU" sz="1400" b="1" i="1" dirty="0" err="1">
                <a:solidFill>
                  <a:schemeClr val="accent5">
                    <a:lumMod val="50000"/>
                  </a:schemeClr>
                </a:solidFill>
                <a:ea typeface="Times New Roman" panose="02020603050405020304" pitchFamily="18" charset="0"/>
                <a:cs typeface="Times New Roman" panose="02020603050405020304" pitchFamily="18" charset="0"/>
              </a:rPr>
              <a:t>расстрелялись</a:t>
            </a:r>
            <a:r>
              <a:rPr lang="ru-RU" sz="1400" b="1" i="1" dirty="0">
                <a:solidFill>
                  <a:schemeClr val="accent5">
                    <a:lumMod val="50000"/>
                  </a:schemeClr>
                </a:solidFill>
                <a:ea typeface="Times New Roman" panose="02020603050405020304" pitchFamily="18" charset="0"/>
                <a:cs typeface="Times New Roman" panose="02020603050405020304" pitchFamily="18" charset="0"/>
              </a:rPr>
              <a:t>, они смолкли. Спрашивают графа: «Что делать?» «Ничего, — отвечает он, — стоять и умирать!»" </a:t>
            </a:r>
            <a:endParaRPr lang="ru-RU" sz="1400" b="1" i="1"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Прямоугольник 7"/>
          <p:cNvSpPr/>
          <p:nvPr/>
        </p:nvSpPr>
        <p:spPr>
          <a:xfrm>
            <a:off x="2961979" y="1904969"/>
            <a:ext cx="3293965" cy="1477328"/>
          </a:xfrm>
          <a:prstGeom prst="rect">
            <a:avLst/>
          </a:prstGeom>
        </p:spPr>
        <p:txBody>
          <a:bodyPr wrap="square">
            <a:spAutoFit/>
          </a:bodyPr>
          <a:lstStyle/>
          <a:p>
            <a:pPr algn="ctr"/>
            <a:r>
              <a:rPr lang="ru-RU" b="1" i="1" dirty="0">
                <a:solidFill>
                  <a:schemeClr val="bg1"/>
                </a:solidFill>
                <a:latin typeface="Times New Roman" panose="02020603050405020304" pitchFamily="18" charset="0"/>
                <a:cs typeface="Times New Roman" panose="02020603050405020304" pitchFamily="18" charset="0"/>
              </a:rPr>
              <a:t>«…Хитрая лиса – Кутузов – меня сильно подвел своим фланговым маршем</a:t>
            </a:r>
            <a:r>
              <a:rPr lang="ru-RU" b="1" i="1" dirty="0" smtClean="0">
                <a:solidFill>
                  <a:schemeClr val="bg1"/>
                </a:solidFill>
                <a:latin typeface="Times New Roman" panose="02020603050405020304" pitchFamily="18" charset="0"/>
                <a:cs typeface="Times New Roman" panose="02020603050405020304" pitchFamily="18" charset="0"/>
              </a:rPr>
              <a:t>», - вынужден был признать Наполеон.</a:t>
            </a:r>
            <a:endParaRPr lang="ru-RU" b="1" i="1" dirty="0">
              <a:solidFill>
                <a:schemeClr val="bg1"/>
              </a:solidFill>
              <a:latin typeface="Times New Roman" panose="02020603050405020304" pitchFamily="18" charset="0"/>
              <a:cs typeface="Times New Roman" panose="02020603050405020304" pitchFamily="18" charset="0"/>
            </a:endParaRPr>
          </a:p>
        </p:txBody>
      </p:sp>
      <p:pic>
        <p:nvPicPr>
          <p:cNvPr id="11" name="Рисунок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0192" y="5045544"/>
            <a:ext cx="2452842" cy="1362690"/>
          </a:xfrm>
          <a:prstGeom prst="rect">
            <a:avLst/>
          </a:prstGeom>
        </p:spPr>
        <p:style>
          <a:lnRef idx="0">
            <a:schemeClr val="accent1"/>
          </a:lnRef>
          <a:fillRef idx="3">
            <a:schemeClr val="accent1"/>
          </a:fillRef>
          <a:effectRef idx="3">
            <a:schemeClr val="accent1"/>
          </a:effectRef>
          <a:fontRef idx="minor">
            <a:schemeClr val="lt1"/>
          </a:fontRef>
        </p:style>
      </p:pic>
      <p:sp>
        <p:nvSpPr>
          <p:cNvPr id="12" name="TextBox 11"/>
          <p:cNvSpPr txBox="1"/>
          <p:nvPr/>
        </p:nvSpPr>
        <p:spPr>
          <a:xfrm>
            <a:off x="6822240" y="6380349"/>
            <a:ext cx="1941748" cy="430887"/>
          </a:xfrm>
          <a:prstGeom prst="rect">
            <a:avLst/>
          </a:prstGeom>
          <a:noFill/>
        </p:spPr>
        <p:txBody>
          <a:bodyPr wrap="square" rtlCol="0">
            <a:spAutoFit/>
          </a:bodyPr>
          <a:lstStyle/>
          <a:p>
            <a:r>
              <a:rPr lang="ru-RU" sz="1100" b="1" i="1" dirty="0" smtClean="0">
                <a:solidFill>
                  <a:schemeClr val="bg1"/>
                </a:solidFill>
              </a:rPr>
              <a:t>Пленные французы в 1812 г.  </a:t>
            </a:r>
          </a:p>
          <a:p>
            <a:r>
              <a:rPr lang="ru-RU" sz="1100" b="1" i="1" dirty="0" smtClean="0">
                <a:solidFill>
                  <a:schemeClr val="bg1"/>
                </a:solidFill>
              </a:rPr>
              <a:t>И. Прянишников</a:t>
            </a:r>
            <a:endParaRPr lang="ru-RU" sz="1100" b="1" i="1" dirty="0">
              <a:solidFill>
                <a:schemeClr val="bg1"/>
              </a:solidFill>
            </a:endParaRPr>
          </a:p>
        </p:txBody>
      </p:sp>
      <p:pic>
        <p:nvPicPr>
          <p:cNvPr id="14" name="Рисунок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04048" y="3427909"/>
            <a:ext cx="1084855" cy="90872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0" name="Рисунок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07175" y="3063481"/>
            <a:ext cx="894926" cy="133727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3" name="Номер слайда 12"/>
          <p:cNvSpPr>
            <a:spLocks noGrp="1"/>
          </p:cNvSpPr>
          <p:nvPr>
            <p:ph type="sldNum" sz="quarter" idx="12"/>
          </p:nvPr>
        </p:nvSpPr>
        <p:spPr/>
        <p:txBody>
          <a:bodyPr/>
          <a:lstStyle/>
          <a:p>
            <a:fld id="{B19B0651-EE4F-4900-A07F-96A6BFA9D0F0}" type="slidenum">
              <a:rPr lang="ru-RU" smtClean="0"/>
              <a:pPr/>
              <a:t>38</a:t>
            </a:fld>
            <a:endParaRPr lang="ru-RU"/>
          </a:p>
        </p:txBody>
      </p:sp>
    </p:spTree>
    <p:extLst>
      <p:ext uri="{BB962C8B-B14F-4D97-AF65-F5344CB8AC3E}">
        <p14:creationId xmlns:p14="http://schemas.microsoft.com/office/powerpoint/2010/main" val="86311705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descr="https://tapoc.trbo.yandex.net/tapoc_secure_proxy/d90d81dd9f7b67a234198d2dd9455183?url=http%3A%2F%2Fi.timeout.ru%2Fpix%2Fresize%2F472%2F474%2F718x383.jpeg"/>
          <p:cNvPicPr>
            <a:picLocks noChangeAspect="1" noChangeArrowheads="1"/>
          </p:cNvPicPr>
          <p:nvPr/>
        </p:nvPicPr>
        <p:blipFill>
          <a:blip r:embed="rId2" cstate="print"/>
          <a:srcRect/>
          <a:stretch>
            <a:fillRect/>
          </a:stretch>
        </p:blipFill>
        <p:spPr bwMode="auto">
          <a:xfrm>
            <a:off x="37226" y="3068960"/>
            <a:ext cx="4840775" cy="3014245"/>
          </a:xfrm>
          <a:prstGeom prst="rect">
            <a:avLst/>
          </a:prstGeom>
          <a:ln>
            <a:noFill/>
          </a:ln>
          <a:effectLst>
            <a:softEdge rad="112500"/>
          </a:effectLst>
        </p:spPr>
      </p:pic>
      <p:sp>
        <p:nvSpPr>
          <p:cNvPr id="4" name="Прямоугольник 3"/>
          <p:cNvSpPr/>
          <p:nvPr/>
        </p:nvSpPr>
        <p:spPr>
          <a:xfrm>
            <a:off x="37227" y="337642"/>
            <a:ext cx="4840775" cy="2400657"/>
          </a:xfrm>
          <a:prstGeom prst="rect">
            <a:avLst/>
          </a:prstGeom>
        </p:spPr>
        <p:txBody>
          <a:bodyPr wrap="square">
            <a:spAutoFit/>
          </a:bodyPr>
          <a:lstStyle/>
          <a:p>
            <a:pPr lvl="0" algn="ctr"/>
            <a:r>
              <a:rPr lang="ru-RU" sz="2000" b="1" i="1" dirty="0" smtClean="0">
                <a:solidFill>
                  <a:schemeClr val="bg1"/>
                </a:solidFill>
              </a:rPr>
              <a:t>Здание сельскохозяйственной школы на территории усадьбы Александрово-Щапово</a:t>
            </a:r>
          </a:p>
          <a:p>
            <a:pPr lvl="0" algn="ctr"/>
            <a:r>
              <a:rPr lang="ru-RU" sz="2000" b="1" i="1" dirty="0" smtClean="0">
                <a:solidFill>
                  <a:schemeClr val="bg1"/>
                </a:solidFill>
              </a:rPr>
              <a:t> </a:t>
            </a:r>
            <a:r>
              <a:rPr lang="ru-RU" sz="1400" b="1" i="1" dirty="0" smtClean="0">
                <a:solidFill>
                  <a:schemeClr val="bg1"/>
                </a:solidFill>
              </a:rPr>
              <a:t>было построено в 1903 г. по проектам архитекторов Фомичёва и Терского. Школа  работала </a:t>
            </a:r>
            <a:r>
              <a:rPr lang="ru-RU" sz="1400" b="1" i="1" dirty="0">
                <a:solidFill>
                  <a:schemeClr val="bg1"/>
                </a:solidFill>
              </a:rPr>
              <a:t>до конца 1958 г. В настоящее время в здании располагается </a:t>
            </a:r>
            <a:r>
              <a:rPr lang="ru-RU" sz="1400" b="1" i="1" dirty="0" smtClean="0">
                <a:solidFill>
                  <a:schemeClr val="bg1"/>
                </a:solidFill>
              </a:rPr>
              <a:t>Муниципальный </a:t>
            </a:r>
            <a:r>
              <a:rPr lang="ru-RU" sz="1400" b="1" i="1" dirty="0">
                <a:solidFill>
                  <a:schemeClr val="bg1"/>
                </a:solidFill>
              </a:rPr>
              <a:t>музей истории усадьбы </a:t>
            </a:r>
            <a:r>
              <a:rPr lang="ru-RU" sz="1400" b="1" i="1" dirty="0" smtClean="0">
                <a:solidFill>
                  <a:schemeClr val="bg1"/>
                </a:solidFill>
              </a:rPr>
              <a:t>Щапово, </a:t>
            </a:r>
            <a:r>
              <a:rPr lang="ru-RU" sz="1400" b="1" i="1" dirty="0">
                <a:solidFill>
                  <a:schemeClr val="bg1"/>
                </a:solidFill>
              </a:rPr>
              <a:t>О</a:t>
            </a:r>
            <a:r>
              <a:rPr lang="ru-RU" sz="1400" b="1" i="1" dirty="0" smtClean="0">
                <a:solidFill>
                  <a:schemeClr val="bg1"/>
                </a:solidFill>
              </a:rPr>
              <a:t>рганный </a:t>
            </a:r>
            <a:r>
              <a:rPr lang="ru-RU" sz="1400" b="1" i="1" dirty="0">
                <a:solidFill>
                  <a:schemeClr val="bg1"/>
                </a:solidFill>
              </a:rPr>
              <a:t>зал им. Народного артиста Российской Федерации </a:t>
            </a:r>
            <a:r>
              <a:rPr lang="ru-RU" sz="1400" b="1" i="1" dirty="0" err="1" smtClean="0">
                <a:solidFill>
                  <a:schemeClr val="bg1"/>
                </a:solidFill>
              </a:rPr>
              <a:t>О.Г.Янченко</a:t>
            </a:r>
            <a:r>
              <a:rPr lang="ru-RU" sz="1400" b="1" i="1" dirty="0" smtClean="0">
                <a:solidFill>
                  <a:schemeClr val="bg1"/>
                </a:solidFill>
              </a:rPr>
              <a:t> и </a:t>
            </a:r>
            <a:r>
              <a:rPr lang="ru-RU" sz="1400" b="1" i="1" dirty="0" err="1">
                <a:solidFill>
                  <a:schemeClr val="bg1"/>
                </a:solidFill>
              </a:rPr>
              <a:t>Щаповская</a:t>
            </a:r>
            <a:r>
              <a:rPr lang="ru-RU" sz="1400" b="1" i="1" dirty="0">
                <a:solidFill>
                  <a:schemeClr val="bg1"/>
                </a:solidFill>
              </a:rPr>
              <a:t> </a:t>
            </a:r>
            <a:r>
              <a:rPr lang="ru-RU" sz="1400" b="1" i="1" dirty="0" smtClean="0">
                <a:solidFill>
                  <a:schemeClr val="bg1"/>
                </a:solidFill>
              </a:rPr>
              <a:t>библиотека. </a:t>
            </a:r>
            <a:endParaRPr lang="ru-RU" sz="1400" b="1" i="1" dirty="0">
              <a:solidFill>
                <a:schemeClr val="bg1"/>
              </a:solidFill>
            </a:endParaRPr>
          </a:p>
        </p:txBody>
      </p:sp>
      <p:pic>
        <p:nvPicPr>
          <p:cNvPr id="5" name="Picture 4" descr="http://apograf.ru/wp-content/gallery/alexandrovo-chapovo/img_4400.jpg"/>
          <p:cNvPicPr>
            <a:picLocks noChangeAspect="1" noChangeArrowheads="1"/>
          </p:cNvPicPr>
          <p:nvPr/>
        </p:nvPicPr>
        <p:blipFill>
          <a:blip r:embed="rId3" cstate="print"/>
          <a:srcRect/>
          <a:stretch>
            <a:fillRect/>
          </a:stretch>
        </p:blipFill>
        <p:spPr bwMode="auto">
          <a:xfrm>
            <a:off x="5292080" y="0"/>
            <a:ext cx="3744416" cy="2304256"/>
          </a:xfrm>
          <a:prstGeom prst="rect">
            <a:avLst/>
          </a:prstGeom>
          <a:ln>
            <a:noFill/>
          </a:ln>
          <a:effectLst>
            <a:softEdge rad="112500"/>
          </a:effectLst>
        </p:spPr>
      </p:pic>
      <p:sp>
        <p:nvSpPr>
          <p:cNvPr id="7" name="Прямоугольник 6"/>
          <p:cNvSpPr/>
          <p:nvPr/>
        </p:nvSpPr>
        <p:spPr>
          <a:xfrm>
            <a:off x="5006716" y="2316126"/>
            <a:ext cx="3918631" cy="646331"/>
          </a:xfrm>
          <a:prstGeom prst="rect">
            <a:avLst/>
          </a:prstGeom>
        </p:spPr>
        <p:txBody>
          <a:bodyPr wrap="square">
            <a:spAutoFit/>
          </a:bodyPr>
          <a:lstStyle/>
          <a:p>
            <a:pPr lvl="0" algn="ctr"/>
            <a:r>
              <a:rPr lang="ru-RU" sz="1200" b="1" i="1" dirty="0">
                <a:solidFill>
                  <a:schemeClr val="bg1"/>
                </a:solidFill>
              </a:rPr>
              <a:t>Со стороны проезжей части  </a:t>
            </a:r>
            <a:r>
              <a:rPr lang="ru-RU" sz="1200" b="1" i="1" dirty="0" smtClean="0">
                <a:solidFill>
                  <a:schemeClr val="bg1"/>
                </a:solidFill>
              </a:rPr>
              <a:t>здания растут лиственницы</a:t>
            </a:r>
            <a:r>
              <a:rPr lang="ru-RU" sz="1200" b="1" i="1" dirty="0">
                <a:solidFill>
                  <a:schemeClr val="bg1"/>
                </a:solidFill>
              </a:rPr>
              <a:t>, </a:t>
            </a:r>
            <a:r>
              <a:rPr lang="ru-RU" sz="1200" b="1" i="1" dirty="0" smtClean="0">
                <a:solidFill>
                  <a:schemeClr val="bg1"/>
                </a:solidFill>
              </a:rPr>
              <a:t>посаженные руками учеников  </a:t>
            </a:r>
            <a:r>
              <a:rPr lang="ru-RU" sz="1200" b="1" i="1" dirty="0">
                <a:solidFill>
                  <a:schemeClr val="bg1"/>
                </a:solidFill>
              </a:rPr>
              <a:t>и </a:t>
            </a:r>
            <a:r>
              <a:rPr lang="ru-RU" sz="1200" b="1" i="1" dirty="0" smtClean="0">
                <a:solidFill>
                  <a:schemeClr val="bg1"/>
                </a:solidFill>
              </a:rPr>
              <a:t>преподавателей  сельскохозяйственной школы</a:t>
            </a:r>
            <a:r>
              <a:rPr lang="ru-RU" sz="1200" b="1" i="1" dirty="0">
                <a:solidFill>
                  <a:schemeClr val="bg1"/>
                </a:solidFill>
              </a:rPr>
              <a:t>.</a:t>
            </a:r>
          </a:p>
        </p:txBody>
      </p:sp>
      <p:pic>
        <p:nvPicPr>
          <p:cNvPr id="9" name="Рисунок 8"/>
          <p:cNvPicPr>
            <a:picLocks noChangeAspect="1"/>
          </p:cNvPicPr>
          <p:nvPr/>
        </p:nvPicPr>
        <p:blipFill>
          <a:blip r:embed="rId4" cstate="print"/>
          <a:stretch>
            <a:fillRect/>
          </a:stretch>
        </p:blipFill>
        <p:spPr>
          <a:xfrm>
            <a:off x="4901764" y="3161842"/>
            <a:ext cx="3119869" cy="1599590"/>
          </a:xfrm>
          <a:prstGeom prst="rect">
            <a:avLst/>
          </a:prstGeom>
        </p:spPr>
        <p:style>
          <a:lnRef idx="0">
            <a:schemeClr val="accent2"/>
          </a:lnRef>
          <a:fillRef idx="3">
            <a:schemeClr val="accent2"/>
          </a:fillRef>
          <a:effectRef idx="3">
            <a:schemeClr val="accent2"/>
          </a:effectRef>
          <a:fontRef idx="minor">
            <a:schemeClr val="lt1"/>
          </a:fontRef>
        </p:style>
      </p:pic>
      <p:pic>
        <p:nvPicPr>
          <p:cNvPr id="12" name="Рисунок 11"/>
          <p:cNvPicPr>
            <a:picLocks noChangeAspect="1"/>
          </p:cNvPicPr>
          <p:nvPr/>
        </p:nvPicPr>
        <p:blipFill>
          <a:blip r:embed="rId5" cstate="print"/>
          <a:stretch>
            <a:fillRect/>
          </a:stretch>
        </p:blipFill>
        <p:spPr>
          <a:xfrm>
            <a:off x="6012160" y="4326071"/>
            <a:ext cx="2913187" cy="1520795"/>
          </a:xfrm>
          <a:prstGeom prst="rect">
            <a:avLst/>
          </a:prstGeom>
        </p:spPr>
        <p:style>
          <a:lnRef idx="0">
            <a:schemeClr val="accent2"/>
          </a:lnRef>
          <a:fillRef idx="3">
            <a:schemeClr val="accent2"/>
          </a:fillRef>
          <a:effectRef idx="3">
            <a:schemeClr val="accent2"/>
          </a:effectRef>
          <a:fontRef idx="minor">
            <a:schemeClr val="lt1"/>
          </a:fontRef>
        </p:style>
      </p:pic>
      <p:sp>
        <p:nvSpPr>
          <p:cNvPr id="2" name="TextBox 1"/>
          <p:cNvSpPr txBox="1"/>
          <p:nvPr/>
        </p:nvSpPr>
        <p:spPr>
          <a:xfrm>
            <a:off x="5047100" y="5930214"/>
            <a:ext cx="3960440" cy="769441"/>
          </a:xfrm>
          <a:prstGeom prst="rect">
            <a:avLst/>
          </a:prstGeom>
          <a:noFill/>
        </p:spPr>
        <p:txBody>
          <a:bodyPr wrap="square" rtlCol="0">
            <a:spAutoFit/>
          </a:bodyPr>
          <a:lstStyle/>
          <a:p>
            <a:r>
              <a:rPr lang="ru-RU" sz="1100" b="1" i="1" dirty="0" smtClean="0">
                <a:solidFill>
                  <a:schemeClr val="bg1"/>
                </a:solidFill>
              </a:rPr>
              <a:t>Решение Государственного Совета Российской Империи об учреждении сельскохозяйственной школы и присвоении ей имени И.В. Щапова 1900 г. Решение было утверждено Императором Николаем </a:t>
            </a:r>
            <a:r>
              <a:rPr lang="en-US" sz="1100" b="1" i="1" dirty="0" smtClean="0">
                <a:solidFill>
                  <a:schemeClr val="bg1"/>
                </a:solidFill>
              </a:rPr>
              <a:t>II</a:t>
            </a:r>
            <a:r>
              <a:rPr lang="ru-RU" sz="1100" b="1" i="1" dirty="0" smtClean="0">
                <a:solidFill>
                  <a:schemeClr val="bg1"/>
                </a:solidFill>
              </a:rPr>
              <a:t> в Царском Селе.</a:t>
            </a:r>
            <a:endParaRPr lang="ru-RU" sz="1100" b="1" i="1" dirty="0">
              <a:solidFill>
                <a:schemeClr val="bg1"/>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pPr/>
              <a:t>39</a:t>
            </a:fld>
            <a:endParaRPr lang="ru-RU"/>
          </a:p>
        </p:txBody>
      </p:sp>
    </p:spTree>
    <p:extLst>
      <p:ext uri="{BB962C8B-B14F-4D97-AF65-F5344CB8AC3E}">
        <p14:creationId xmlns:p14="http://schemas.microsoft.com/office/powerpoint/2010/main" val="26625622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0307" y="57569"/>
            <a:ext cx="8142926" cy="2111219"/>
          </a:xfrm>
          <a:prstGeom prst="rect">
            <a:avLst/>
          </a:prstGeom>
          <a:ln>
            <a:noFill/>
          </a:ln>
          <a:effectLst>
            <a:softEdge rad="112500"/>
          </a:effectLst>
        </p:spPr>
      </p:pic>
      <p:sp>
        <p:nvSpPr>
          <p:cNvPr id="3" name="Прямоугольник 2"/>
          <p:cNvSpPr/>
          <p:nvPr/>
        </p:nvSpPr>
        <p:spPr>
          <a:xfrm>
            <a:off x="303173" y="2150192"/>
            <a:ext cx="8766885" cy="338554"/>
          </a:xfrm>
          <a:prstGeom prst="rect">
            <a:avLst/>
          </a:prstGeom>
        </p:spPr>
        <p:txBody>
          <a:bodyPr wrap="square">
            <a:spAutoFit/>
          </a:bodyPr>
          <a:lstStyle/>
          <a:p>
            <a:pPr algn="ctr"/>
            <a:r>
              <a:rPr lang="ru-RU" sz="1600" b="1" i="1" dirty="0">
                <a:solidFill>
                  <a:schemeClr val="bg1"/>
                </a:solidFill>
              </a:rPr>
              <a:t>Вид деревни Александрово начала </a:t>
            </a:r>
            <a:r>
              <a:rPr lang="en-US" sz="1600" b="1" i="1" dirty="0">
                <a:solidFill>
                  <a:schemeClr val="bg1"/>
                </a:solidFill>
              </a:rPr>
              <a:t>XX</a:t>
            </a:r>
            <a:r>
              <a:rPr lang="ru-RU" sz="1600" b="1" i="1" dirty="0">
                <a:solidFill>
                  <a:schemeClr val="bg1"/>
                </a:solidFill>
              </a:rPr>
              <a:t> в. </a:t>
            </a:r>
            <a:r>
              <a:rPr lang="ru-RU" sz="1600" b="1" i="1" dirty="0" smtClean="0">
                <a:solidFill>
                  <a:schemeClr val="bg1"/>
                </a:solidFill>
              </a:rPr>
              <a:t>со </a:t>
            </a:r>
            <a:r>
              <a:rPr lang="ru-RU" sz="1600" b="1" i="1" dirty="0">
                <a:solidFill>
                  <a:schemeClr val="bg1"/>
                </a:solidFill>
              </a:rPr>
              <a:t>стороны дороги, ведущей из </a:t>
            </a:r>
            <a:r>
              <a:rPr lang="ru-RU" sz="1600" b="1" i="1" dirty="0" smtClean="0">
                <a:solidFill>
                  <a:schemeClr val="bg1"/>
                </a:solidFill>
              </a:rPr>
              <a:t>Подольска</a:t>
            </a:r>
            <a:endParaRPr lang="ru-RU" sz="1600" i="1" dirty="0" smtClean="0">
              <a:solidFill>
                <a:schemeClr val="bg1"/>
              </a:solidFill>
            </a:endParaRPr>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0707" y="2664041"/>
            <a:ext cx="3878906" cy="2585937"/>
          </a:xfrm>
          <a:prstGeom prst="rect">
            <a:avLst/>
          </a:prstGeom>
          <a:ln>
            <a:noFill/>
          </a:ln>
          <a:effectLst>
            <a:softEdge rad="112500"/>
          </a:effectLst>
        </p:spPr>
      </p:pic>
      <p:sp>
        <p:nvSpPr>
          <p:cNvPr id="5" name="TextBox 4"/>
          <p:cNvSpPr txBox="1"/>
          <p:nvPr/>
        </p:nvSpPr>
        <p:spPr>
          <a:xfrm>
            <a:off x="4860032" y="5197801"/>
            <a:ext cx="4226682" cy="1231106"/>
          </a:xfrm>
          <a:prstGeom prst="rect">
            <a:avLst/>
          </a:prstGeom>
          <a:noFill/>
        </p:spPr>
        <p:txBody>
          <a:bodyPr wrap="square" rtlCol="0">
            <a:spAutoFit/>
          </a:bodyPr>
          <a:lstStyle/>
          <a:p>
            <a:pPr algn="ctr"/>
            <a:r>
              <a:rPr lang="ru-RU" sz="1600" b="1" i="1" dirty="0" smtClean="0">
                <a:solidFill>
                  <a:schemeClr val="bg1"/>
                </a:solidFill>
              </a:rPr>
              <a:t>Из фондов Щаповского музея:</a:t>
            </a:r>
          </a:p>
          <a:p>
            <a:pPr algn="ctr"/>
            <a:r>
              <a:rPr lang="ru-RU" sz="1400" b="1" i="1" dirty="0">
                <a:solidFill>
                  <a:schemeClr val="bg1"/>
                </a:solidFill>
              </a:rPr>
              <a:t>п</a:t>
            </a:r>
            <a:r>
              <a:rPr lang="ru-RU" sz="1400" b="1" i="1" dirty="0" smtClean="0">
                <a:solidFill>
                  <a:schemeClr val="bg1"/>
                </a:solidFill>
              </a:rPr>
              <a:t>редметы, найденные при раскопках  древнего поселения на берегу р. Лубянки:  перстень-печать </a:t>
            </a:r>
            <a:r>
              <a:rPr lang="ru-RU" sz="1400" b="1" i="1" dirty="0">
                <a:solidFill>
                  <a:schemeClr val="bg1"/>
                </a:solidFill>
              </a:rPr>
              <a:t>с изображением барса, нательные кресты, покрытые </a:t>
            </a:r>
            <a:r>
              <a:rPr lang="ru-RU" sz="1400" b="1" i="1" dirty="0" smtClean="0">
                <a:solidFill>
                  <a:schemeClr val="bg1"/>
                </a:solidFill>
              </a:rPr>
              <a:t>эмалью (14 век)</a:t>
            </a:r>
            <a:endParaRPr lang="ru-RU" sz="1600" b="1" i="1" dirty="0">
              <a:solidFill>
                <a:schemeClr val="bg1"/>
              </a:solidFill>
            </a:endParaRPr>
          </a:p>
        </p:txBody>
      </p:sp>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600" y="3823004"/>
            <a:ext cx="3240360" cy="1992994"/>
          </a:xfrm>
          <a:prstGeom prst="rect">
            <a:avLst/>
          </a:prstGeom>
          <a:ln>
            <a:noFill/>
          </a:ln>
          <a:effectLst>
            <a:softEdge rad="112500"/>
          </a:effectLst>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5579" y="2675113"/>
            <a:ext cx="1935883" cy="1088934"/>
          </a:xfrm>
          <a:prstGeom prst="rect">
            <a:avLst/>
          </a:prstGeom>
          <a:effectLst>
            <a:softEdge rad="63500"/>
          </a:effectLst>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57170" y="3134606"/>
            <a:ext cx="804284" cy="603213"/>
          </a:xfrm>
          <a:prstGeom prst="rect">
            <a:avLst/>
          </a:prstGeom>
          <a:effectLst>
            <a:softEdge rad="63500"/>
          </a:effectLst>
        </p:spPr>
      </p:pic>
      <p:sp>
        <p:nvSpPr>
          <p:cNvPr id="9" name="TextBox 8"/>
          <p:cNvSpPr txBox="1"/>
          <p:nvPr/>
        </p:nvSpPr>
        <p:spPr>
          <a:xfrm>
            <a:off x="2575546" y="2814466"/>
            <a:ext cx="2016224" cy="523220"/>
          </a:xfrm>
          <a:prstGeom prst="rect">
            <a:avLst/>
          </a:prstGeom>
          <a:noFill/>
        </p:spPr>
        <p:txBody>
          <a:bodyPr wrap="square" rtlCol="0">
            <a:spAutoFit/>
          </a:bodyPr>
          <a:lstStyle/>
          <a:p>
            <a:r>
              <a:rPr lang="ru-RU" sz="1400" b="1" i="1" dirty="0" smtClean="0">
                <a:solidFill>
                  <a:schemeClr val="bg1"/>
                </a:solidFill>
              </a:rPr>
              <a:t>Давние обитатели здешних мест</a:t>
            </a:r>
            <a:endParaRPr lang="ru-RU" sz="1400" b="1" i="1" dirty="0">
              <a:solidFill>
                <a:schemeClr val="bg1"/>
              </a:solidFill>
            </a:endParaRPr>
          </a:p>
        </p:txBody>
      </p:sp>
      <p:sp>
        <p:nvSpPr>
          <p:cNvPr id="10" name="Прямоугольник 9"/>
          <p:cNvSpPr/>
          <p:nvPr/>
        </p:nvSpPr>
        <p:spPr>
          <a:xfrm>
            <a:off x="30200" y="5895838"/>
            <a:ext cx="5182391" cy="738664"/>
          </a:xfrm>
          <a:prstGeom prst="rect">
            <a:avLst/>
          </a:prstGeom>
        </p:spPr>
        <p:txBody>
          <a:bodyPr wrap="square">
            <a:spAutoFit/>
          </a:bodyPr>
          <a:lstStyle/>
          <a:p>
            <a:pPr algn="ctr"/>
            <a:r>
              <a:rPr lang="ru-RU" sz="1400" b="1" i="1" dirty="0">
                <a:solidFill>
                  <a:schemeClr val="bg1"/>
                </a:solidFill>
              </a:rPr>
              <a:t>Современные виды р. Лубянки, </a:t>
            </a:r>
            <a:endParaRPr lang="ru-RU" sz="1400" b="1" i="1" dirty="0" smtClean="0">
              <a:solidFill>
                <a:schemeClr val="bg1"/>
              </a:solidFill>
            </a:endParaRPr>
          </a:p>
          <a:p>
            <a:pPr algn="ctr"/>
            <a:r>
              <a:rPr lang="ru-RU" sz="1400" b="1" i="1" dirty="0" smtClean="0">
                <a:solidFill>
                  <a:schemeClr val="bg1"/>
                </a:solidFill>
              </a:rPr>
              <a:t>превратившейся </a:t>
            </a:r>
            <a:r>
              <a:rPr lang="ru-RU" sz="1400" b="1" i="1" dirty="0">
                <a:solidFill>
                  <a:schemeClr val="bg1"/>
                </a:solidFill>
              </a:rPr>
              <a:t>в небольшое </a:t>
            </a:r>
            <a:r>
              <a:rPr lang="ru-RU" sz="1400" b="1" i="1" dirty="0" smtClean="0">
                <a:solidFill>
                  <a:schemeClr val="bg1"/>
                </a:solidFill>
              </a:rPr>
              <a:t>водохранилище, </a:t>
            </a:r>
          </a:p>
          <a:p>
            <a:pPr algn="ctr"/>
            <a:r>
              <a:rPr lang="ru-RU" sz="1400" b="1" i="1" dirty="0">
                <a:solidFill>
                  <a:schemeClr val="bg1"/>
                </a:solidFill>
              </a:rPr>
              <a:t>н</a:t>
            </a:r>
            <a:r>
              <a:rPr lang="ru-RU" sz="1400" b="1" i="1" dirty="0" smtClean="0">
                <a:solidFill>
                  <a:schemeClr val="bg1"/>
                </a:solidFill>
              </a:rPr>
              <a:t>а берегах которой расположены заброшенные каменоломни</a:t>
            </a:r>
            <a:endParaRPr lang="ru-RU" sz="1600" b="1" i="1" dirty="0">
              <a:solidFill>
                <a:schemeClr val="bg1"/>
              </a:solidFill>
            </a:endParaRPr>
          </a:p>
        </p:txBody>
      </p:sp>
      <p:sp>
        <p:nvSpPr>
          <p:cNvPr id="11" name="Номер слайда 10"/>
          <p:cNvSpPr>
            <a:spLocks noGrp="1"/>
          </p:cNvSpPr>
          <p:nvPr>
            <p:ph type="sldNum" sz="quarter" idx="12"/>
          </p:nvPr>
        </p:nvSpPr>
        <p:spPr/>
        <p:txBody>
          <a:bodyPr/>
          <a:lstStyle/>
          <a:p>
            <a:fld id="{B19B0651-EE4F-4900-A07F-96A6BFA9D0F0}" type="slidenum">
              <a:rPr lang="ru-RU" smtClean="0"/>
              <a:pPr/>
              <a:t>4</a:t>
            </a:fld>
            <a:endParaRPr lang="ru-RU"/>
          </a:p>
        </p:txBody>
      </p:sp>
    </p:spTree>
    <p:extLst>
      <p:ext uri="{BB962C8B-B14F-4D97-AF65-F5344CB8AC3E}">
        <p14:creationId xmlns:p14="http://schemas.microsoft.com/office/powerpoint/2010/main" val="273134809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64549" y="4323460"/>
            <a:ext cx="8604448" cy="2286780"/>
          </a:xfrm>
          <a:prstGeom prst="rect">
            <a:avLst/>
          </a:prstGeom>
        </p:spPr>
        <p:txBody>
          <a:bodyPr wrap="square">
            <a:spAutoFit/>
          </a:bodyPr>
          <a:lstStyle/>
          <a:p>
            <a:pPr marR="539750" indent="268605" algn="just">
              <a:lnSpc>
                <a:spcPct val="115000"/>
              </a:lnSpc>
            </a:pPr>
            <a:r>
              <a:rPr lang="ru-RU" sz="1400" b="1" i="1" dirty="0">
                <a:solidFill>
                  <a:schemeClr val="bg1"/>
                </a:solidFill>
              </a:rPr>
              <a:t>Муниципальный музей истории усадьбы Щапово учреждён Постановлением Главы Подольского района от 13.08.1997 г. № 789 и был открыт для посещения 1 октября 1998 года</a:t>
            </a:r>
            <a:r>
              <a:rPr lang="ru-RU" sz="1400" b="1" i="1" dirty="0" smtClean="0">
                <a:solidFill>
                  <a:schemeClr val="bg1"/>
                </a:solidFill>
              </a:rPr>
              <a:t>.</a:t>
            </a:r>
          </a:p>
          <a:p>
            <a:pPr marR="539750" indent="268605" algn="just">
              <a:lnSpc>
                <a:spcPct val="115000"/>
              </a:lnSpc>
            </a:pPr>
            <a:endParaRPr lang="ru-RU" sz="1200" b="1" dirty="0">
              <a:solidFill>
                <a:schemeClr val="bg1"/>
              </a:solidFill>
            </a:endParaRPr>
          </a:p>
          <a:p>
            <a:pPr marR="539750" indent="268605" algn="just">
              <a:lnSpc>
                <a:spcPct val="115000"/>
              </a:lnSpc>
              <a:spcAft>
                <a:spcPts val="0"/>
              </a:spcAft>
            </a:pPr>
            <a:r>
              <a:rPr lang="ru-RU" sz="1400" b="1" i="1" dirty="0" smtClean="0">
                <a:solidFill>
                  <a:schemeClr val="bg1"/>
                </a:solidFill>
                <a:ea typeface="Times New Roman" panose="02020603050405020304" pitchFamily="18" charset="0"/>
                <a:cs typeface="Times New Roman" panose="02020603050405020304" pitchFamily="18" charset="0"/>
              </a:rPr>
              <a:t>Первым </a:t>
            </a:r>
            <a:r>
              <a:rPr lang="ru-RU" sz="1400" b="1" i="1" dirty="0">
                <a:solidFill>
                  <a:schemeClr val="bg1"/>
                </a:solidFill>
                <a:ea typeface="Times New Roman" panose="02020603050405020304" pitchFamily="18" charset="0"/>
                <a:cs typeface="Times New Roman" panose="02020603050405020304" pitchFamily="18" charset="0"/>
              </a:rPr>
              <a:t>директором музея (1998–2008) был внучатый племянник И. В. Щапова Ярослав Николаевич Щапов - доктор исторических наук, профессор, член-корреспондент РАН, передавший в коллекцию музея документы и вещи, сохранившиеся в семье.  В настоящее время фонды музея насчитывают более </a:t>
            </a:r>
            <a:r>
              <a:rPr lang="ru-RU" sz="1400" b="1" i="1" dirty="0" smtClean="0">
                <a:solidFill>
                  <a:schemeClr val="bg1"/>
                </a:solidFill>
                <a:ea typeface="Times New Roman" panose="02020603050405020304" pitchFamily="18" charset="0"/>
                <a:cs typeface="Times New Roman" panose="02020603050405020304" pitchFamily="18" charset="0"/>
              </a:rPr>
              <a:t>10 000 </a:t>
            </a:r>
            <a:r>
              <a:rPr lang="ru-RU" sz="1400" b="1" i="1" dirty="0">
                <a:solidFill>
                  <a:schemeClr val="bg1"/>
                </a:solidFill>
                <a:ea typeface="Times New Roman" panose="02020603050405020304" pitchFamily="18" charset="0"/>
                <a:cs typeface="Times New Roman" panose="02020603050405020304" pitchFamily="18" charset="0"/>
              </a:rPr>
              <a:t>экспонатов, преимущественно подлинников.</a:t>
            </a:r>
            <a:endParaRPr lang="ru-RU" sz="1400" b="1" i="1" dirty="0">
              <a:solidFill>
                <a:schemeClr val="bg1"/>
              </a:solidFill>
              <a:ea typeface="Calibri" panose="020F0502020204030204" pitchFamily="34" charset="0"/>
              <a:cs typeface="Times New Roman" panose="02020603050405020304" pitchFamily="18" charset="0"/>
            </a:endParaRPr>
          </a:p>
          <a:p>
            <a:pPr marR="539750" indent="268605" algn="just">
              <a:lnSpc>
                <a:spcPct val="115000"/>
              </a:lnSpc>
              <a:spcAft>
                <a:spcPts val="0"/>
              </a:spcAft>
            </a:pPr>
            <a:r>
              <a:rPr lang="ru-RU" sz="1400" b="1" i="1" dirty="0" smtClean="0">
                <a:solidFill>
                  <a:schemeClr val="bg1"/>
                </a:solidFill>
                <a:ea typeface="Times New Roman" panose="02020603050405020304" pitchFamily="18" charset="0"/>
                <a:cs typeface="Times New Roman" panose="02020603050405020304" pitchFamily="18" charset="0"/>
              </a:rPr>
              <a:t>В</a:t>
            </a:r>
            <a:r>
              <a:rPr lang="ru-RU" sz="1400" b="1" i="1" dirty="0">
                <a:solidFill>
                  <a:schemeClr val="bg1"/>
                </a:solidFill>
                <a:ea typeface="Times New Roman" panose="02020603050405020304" pitchFamily="18" charset="0"/>
                <a:cs typeface="Times New Roman" panose="02020603050405020304" pitchFamily="18" charset="0"/>
              </a:rPr>
              <a:t> музее 5 экспозиционных залов и </a:t>
            </a:r>
            <a:r>
              <a:rPr lang="ru-RU" sz="1400" b="1" i="1" dirty="0" smtClean="0">
                <a:solidFill>
                  <a:schemeClr val="bg1"/>
                </a:solidFill>
                <a:ea typeface="Times New Roman" panose="02020603050405020304" pitchFamily="18" charset="0"/>
                <a:cs typeface="Times New Roman" panose="02020603050405020304" pitchFamily="18" charset="0"/>
              </a:rPr>
              <a:t>два </a:t>
            </a:r>
            <a:r>
              <a:rPr lang="ru-RU" sz="1400" b="1" i="1" dirty="0">
                <a:solidFill>
                  <a:schemeClr val="bg1"/>
                </a:solidFill>
                <a:ea typeface="Times New Roman" panose="02020603050405020304" pitchFamily="18" charset="0"/>
                <a:cs typeface="Times New Roman" panose="02020603050405020304" pitchFamily="18" charset="0"/>
              </a:rPr>
              <a:t>выставочных, которые всегда готовы приятно удивить посетителей разнообразием выставок и уникальностью экспонатов.</a:t>
            </a:r>
            <a:endParaRPr lang="ru-RU" sz="1400" b="1" i="1" dirty="0">
              <a:solidFill>
                <a:schemeClr val="bg1"/>
              </a:solidFill>
              <a:ea typeface="Calibri" panose="020F0502020204030204" pitchFamily="34" charset="0"/>
              <a:cs typeface="Times New Roman" panose="02020603050405020304" pitchFamily="18" charset="0"/>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141" y="73308"/>
            <a:ext cx="2674691" cy="3547335"/>
          </a:xfrm>
          <a:prstGeom prst="rect">
            <a:avLst/>
          </a:prstGeom>
          <a:effectLst>
            <a:softEdge rad="127000"/>
          </a:effectLst>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8188" y="203315"/>
            <a:ext cx="2130840" cy="300966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3675" y="620688"/>
            <a:ext cx="2219325" cy="333375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4" name="Прямоугольник 3"/>
          <p:cNvSpPr/>
          <p:nvPr/>
        </p:nvSpPr>
        <p:spPr>
          <a:xfrm>
            <a:off x="1043608" y="3620643"/>
            <a:ext cx="1892675" cy="523220"/>
          </a:xfrm>
          <a:prstGeom prst="rect">
            <a:avLst/>
          </a:prstGeom>
        </p:spPr>
        <p:txBody>
          <a:bodyPr wrap="square">
            <a:spAutoFit/>
          </a:bodyPr>
          <a:lstStyle/>
          <a:p>
            <a:r>
              <a:rPr lang="ru-RU" sz="1400" b="1" i="1" dirty="0" smtClean="0">
                <a:solidFill>
                  <a:schemeClr val="bg1"/>
                </a:solidFill>
                <a:ea typeface="Calibri" panose="020F0502020204030204" pitchFamily="34" charset="0"/>
                <a:cs typeface="Times New Roman" panose="02020603050405020304" pitchFamily="18" charset="0"/>
              </a:rPr>
              <a:t>Щапов Я.Н. </a:t>
            </a:r>
          </a:p>
          <a:p>
            <a:r>
              <a:rPr lang="ru-RU" sz="1400" b="1" i="1" dirty="0" smtClean="0">
                <a:solidFill>
                  <a:schemeClr val="bg1"/>
                </a:solidFill>
                <a:ea typeface="Calibri" panose="020F0502020204030204" pitchFamily="34" charset="0"/>
                <a:cs typeface="Times New Roman" panose="02020603050405020304" pitchFamily="18" charset="0"/>
              </a:rPr>
              <a:t>(1928-2011) </a:t>
            </a:r>
            <a:endParaRPr lang="ru-RU" sz="1400" dirty="0"/>
          </a:p>
        </p:txBody>
      </p:sp>
      <p:sp>
        <p:nvSpPr>
          <p:cNvPr id="7" name="Номер слайда 6"/>
          <p:cNvSpPr>
            <a:spLocks noGrp="1"/>
          </p:cNvSpPr>
          <p:nvPr>
            <p:ph type="sldNum" sz="quarter" idx="12"/>
          </p:nvPr>
        </p:nvSpPr>
        <p:spPr/>
        <p:txBody>
          <a:bodyPr/>
          <a:lstStyle/>
          <a:p>
            <a:fld id="{B19B0651-EE4F-4900-A07F-96A6BFA9D0F0}" type="slidenum">
              <a:rPr lang="ru-RU" smtClean="0"/>
              <a:pPr/>
              <a:t>40</a:t>
            </a:fld>
            <a:endParaRPr lang="ru-RU"/>
          </a:p>
        </p:txBody>
      </p:sp>
    </p:spTree>
    <p:extLst>
      <p:ext uri="{BB962C8B-B14F-4D97-AF65-F5344CB8AC3E}">
        <p14:creationId xmlns:p14="http://schemas.microsoft.com/office/powerpoint/2010/main" val="164739049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21282" y="91833"/>
            <a:ext cx="9289032" cy="1331134"/>
          </a:xfrm>
          <a:prstGeom prst="rect">
            <a:avLst/>
          </a:prstGeom>
        </p:spPr>
        <p:txBody>
          <a:bodyPr wrap="square">
            <a:spAutoFit/>
          </a:bodyPr>
          <a:lstStyle/>
          <a:p>
            <a:pPr marR="539750" algn="just">
              <a:lnSpc>
                <a:spcPct val="115000"/>
              </a:lnSpc>
              <a:spcAft>
                <a:spcPts val="0"/>
              </a:spcAft>
            </a:pPr>
            <a:r>
              <a:rPr lang="en-US" sz="1400" b="1" i="1" dirty="0" smtClean="0">
                <a:solidFill>
                  <a:schemeClr val="bg1"/>
                </a:solidFill>
                <a:ea typeface="Times New Roman" panose="02020603050405020304" pitchFamily="18" charset="0"/>
                <a:cs typeface="Times New Roman" panose="02020603050405020304" pitchFamily="18" charset="0"/>
              </a:rPr>
              <a:t>      </a:t>
            </a:r>
            <a:r>
              <a:rPr lang="ru-RU" sz="1400" b="1" i="1" dirty="0" smtClean="0">
                <a:solidFill>
                  <a:schemeClr val="bg1"/>
                </a:solidFill>
                <a:ea typeface="Times New Roman" panose="02020603050405020304" pitchFamily="18" charset="0"/>
                <a:cs typeface="Times New Roman" panose="02020603050405020304" pitchFamily="18" charset="0"/>
              </a:rPr>
              <a:t> Музей истории усадьбы Щапово имеет большой </a:t>
            </a:r>
            <a:r>
              <a:rPr lang="ru-RU" sz="1400" b="1" i="1" dirty="0">
                <a:solidFill>
                  <a:schemeClr val="bg1"/>
                </a:solidFill>
                <a:ea typeface="Times New Roman" panose="02020603050405020304" pitchFamily="18" charset="0"/>
                <a:cs typeface="Times New Roman" panose="02020603050405020304" pitchFamily="18" charset="0"/>
              </a:rPr>
              <a:t>комплекс экспонатов связан с именем потомственного почетного гражданина г. Москвы Ильи Васильевича Щапова. Это портреты, письма и фотографии, различные предметы, например, драпировочная ткань производства Щаповской ткацкой фабрики (2-ая половина 19 века), сундучок для приданого (Ростов Великий 2-ая половина 17 </a:t>
            </a:r>
            <a:r>
              <a:rPr lang="ru-RU" sz="1400" b="1" i="1" dirty="0" smtClean="0">
                <a:solidFill>
                  <a:schemeClr val="bg1"/>
                </a:solidFill>
                <a:ea typeface="Times New Roman" panose="02020603050405020304" pitchFamily="18" charset="0"/>
                <a:cs typeface="Times New Roman" panose="02020603050405020304" pitchFamily="18" charset="0"/>
              </a:rPr>
              <a:t>в. </a:t>
            </a:r>
            <a:r>
              <a:rPr lang="ru-RU" sz="1400" b="1" i="1" dirty="0">
                <a:solidFill>
                  <a:schemeClr val="bg1"/>
                </a:solidFill>
                <a:ea typeface="Times New Roman" panose="02020603050405020304" pitchFamily="18" charset="0"/>
                <a:cs typeface="Times New Roman" panose="02020603050405020304" pitchFamily="18" charset="0"/>
              </a:rPr>
              <a:t>В отдельной  части зала представлены материалы семьи первого директора музея Я. Н. Щапова. </a:t>
            </a:r>
            <a:endParaRPr lang="ru-RU" sz="1400" b="1" i="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6617" y="1518283"/>
            <a:ext cx="3505947" cy="2337297"/>
          </a:xfrm>
          <a:prstGeom prst="rect">
            <a:avLst/>
          </a:prstGeom>
          <a:effectLst>
            <a:softEdge rad="127000"/>
          </a:effectLst>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266" y="4870839"/>
            <a:ext cx="2952328" cy="1968218"/>
          </a:xfrm>
          <a:prstGeom prst="rect">
            <a:avLst/>
          </a:prstGeom>
          <a:effectLst>
            <a:softEdge rad="127000"/>
          </a:effectLst>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7184" y="2362972"/>
            <a:ext cx="1512168" cy="203771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l">
              <a:rot lat="0" lon="0" rev="8700000"/>
            </a:lightRig>
          </a:scene3d>
          <a:sp3d>
            <a:bevelT w="190500" h="38100"/>
          </a:sp3d>
        </p:spPr>
        <p:style>
          <a:lnRef idx="0">
            <a:schemeClr val="dk1"/>
          </a:lnRef>
          <a:fillRef idx="3">
            <a:schemeClr val="dk1"/>
          </a:fillRef>
          <a:effectRef idx="3">
            <a:schemeClr val="dk1"/>
          </a:effectRef>
          <a:fontRef idx="minor">
            <a:schemeClr val="lt1"/>
          </a:fontRef>
        </p:style>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7497" y="2342899"/>
            <a:ext cx="1402170" cy="201012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l">
              <a:rot lat="0" lon="0" rev="8700000"/>
            </a:lightRig>
          </a:scene3d>
          <a:sp3d>
            <a:bevelT w="190500" h="38100"/>
          </a:sp3d>
        </p:spPr>
        <p:style>
          <a:lnRef idx="0">
            <a:schemeClr val="dk1"/>
          </a:lnRef>
          <a:fillRef idx="3">
            <a:schemeClr val="dk1"/>
          </a:fillRef>
          <a:effectRef idx="3">
            <a:schemeClr val="dk1"/>
          </a:effectRef>
          <a:fontRef idx="minor">
            <a:schemeClr val="lt1"/>
          </a:fontRef>
        </p:style>
      </p:pic>
      <p:sp>
        <p:nvSpPr>
          <p:cNvPr id="9" name="TextBox 8"/>
          <p:cNvSpPr txBox="1"/>
          <p:nvPr/>
        </p:nvSpPr>
        <p:spPr>
          <a:xfrm>
            <a:off x="0" y="4458043"/>
            <a:ext cx="3288174" cy="307777"/>
          </a:xfrm>
          <a:prstGeom prst="rect">
            <a:avLst/>
          </a:prstGeom>
          <a:noFill/>
        </p:spPr>
        <p:txBody>
          <a:bodyPr wrap="square" rtlCol="0">
            <a:spAutoFit/>
          </a:bodyPr>
          <a:lstStyle/>
          <a:p>
            <a:pPr algn="ctr"/>
            <a:r>
              <a:rPr lang="ru-RU" sz="1400" b="1" i="1" dirty="0" smtClean="0">
                <a:solidFill>
                  <a:schemeClr val="bg1"/>
                </a:solidFill>
              </a:rPr>
              <a:t>Родители И.В. Щапова</a:t>
            </a:r>
            <a:endParaRPr lang="ru-RU" sz="1400" b="1" i="1" dirty="0">
              <a:solidFill>
                <a:schemeClr val="bg1"/>
              </a:solidFill>
            </a:endParaRPr>
          </a:p>
        </p:txBody>
      </p:sp>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73140" y="2060848"/>
            <a:ext cx="1606937" cy="206244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1" name="TextBox 10"/>
          <p:cNvSpPr txBox="1"/>
          <p:nvPr/>
        </p:nvSpPr>
        <p:spPr>
          <a:xfrm>
            <a:off x="6916660" y="4237955"/>
            <a:ext cx="1920921" cy="523220"/>
          </a:xfrm>
          <a:prstGeom prst="rect">
            <a:avLst/>
          </a:prstGeom>
          <a:noFill/>
        </p:spPr>
        <p:txBody>
          <a:bodyPr wrap="square" rtlCol="0">
            <a:spAutoFit/>
          </a:bodyPr>
          <a:lstStyle/>
          <a:p>
            <a:pPr algn="ctr"/>
            <a:r>
              <a:rPr lang="ru-RU" sz="1400" b="1" i="1" dirty="0" smtClean="0">
                <a:solidFill>
                  <a:schemeClr val="bg1"/>
                </a:solidFill>
              </a:rPr>
              <a:t>И.В. Щапов (детская фотография)</a:t>
            </a:r>
            <a:endParaRPr lang="ru-RU" sz="1400" b="1" i="1" dirty="0">
              <a:solidFill>
                <a:schemeClr val="bg1"/>
              </a:solidFill>
            </a:endParaRPr>
          </a:p>
        </p:txBody>
      </p:sp>
      <p:pic>
        <p:nvPicPr>
          <p:cNvPr id="12" name="Рисунок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93173" y="5004319"/>
            <a:ext cx="2650827" cy="1767218"/>
          </a:xfrm>
          <a:prstGeom prst="rect">
            <a:avLst/>
          </a:prstGeom>
          <a:effectLst>
            <a:softEdge rad="127000"/>
          </a:effectLst>
        </p:spPr>
      </p:pic>
      <p:pic>
        <p:nvPicPr>
          <p:cNvPr id="14" name="Рисунок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3584179" y="4404491"/>
            <a:ext cx="2721568" cy="1814378"/>
          </a:xfrm>
          <a:prstGeom prst="rect">
            <a:avLst/>
          </a:prstGeom>
          <a:effectLst>
            <a:softEdge rad="127000"/>
          </a:effectLst>
        </p:spPr>
      </p:pic>
      <p:sp>
        <p:nvSpPr>
          <p:cNvPr id="2" name="Номер слайда 1"/>
          <p:cNvSpPr>
            <a:spLocks noGrp="1"/>
          </p:cNvSpPr>
          <p:nvPr>
            <p:ph type="sldNum" sz="quarter" idx="12"/>
          </p:nvPr>
        </p:nvSpPr>
        <p:spPr/>
        <p:txBody>
          <a:bodyPr/>
          <a:lstStyle/>
          <a:p>
            <a:fld id="{B19B0651-EE4F-4900-A07F-96A6BFA9D0F0}" type="slidenum">
              <a:rPr lang="ru-RU" smtClean="0"/>
              <a:pPr/>
              <a:t>41</a:t>
            </a:fld>
            <a:endParaRPr lang="ru-RU"/>
          </a:p>
        </p:txBody>
      </p:sp>
    </p:spTree>
    <p:extLst>
      <p:ext uri="{BB962C8B-B14F-4D97-AF65-F5344CB8AC3E}">
        <p14:creationId xmlns:p14="http://schemas.microsoft.com/office/powerpoint/2010/main" val="178991068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72119" y="919778"/>
            <a:ext cx="8977905" cy="1331134"/>
          </a:xfrm>
          <a:prstGeom prst="rect">
            <a:avLst/>
          </a:prstGeom>
        </p:spPr>
        <p:txBody>
          <a:bodyPr wrap="square">
            <a:spAutoFit/>
          </a:bodyPr>
          <a:lstStyle/>
          <a:p>
            <a:pPr marR="539750" indent="268605">
              <a:lnSpc>
                <a:spcPct val="115000"/>
              </a:lnSpc>
              <a:spcAft>
                <a:spcPts val="0"/>
              </a:spcAft>
            </a:pPr>
            <a:r>
              <a:rPr lang="ru-RU" sz="1400" b="1" i="1" dirty="0" smtClean="0">
                <a:solidFill>
                  <a:schemeClr val="bg1"/>
                </a:solidFill>
                <a:ea typeface="Times New Roman" panose="02020603050405020304" pitchFamily="18" charset="0"/>
                <a:cs typeface="Times New Roman" panose="02020603050405020304" pitchFamily="18" charset="0"/>
              </a:rPr>
              <a:t>Зал </a:t>
            </a:r>
            <a:r>
              <a:rPr lang="ru-RU" sz="1400" b="1" i="1" dirty="0">
                <a:solidFill>
                  <a:schemeClr val="bg1"/>
                </a:solidFill>
                <a:ea typeface="Times New Roman" panose="02020603050405020304" pitchFamily="18" charset="0"/>
                <a:cs typeface="Times New Roman" panose="02020603050405020304" pitchFamily="18" charset="0"/>
              </a:rPr>
              <a:t>р</a:t>
            </a:r>
            <a:r>
              <a:rPr lang="ru-RU" sz="1400" b="1" i="1" dirty="0" smtClean="0">
                <a:solidFill>
                  <a:schemeClr val="bg1"/>
                </a:solidFill>
                <a:ea typeface="Times New Roman" panose="02020603050405020304" pitchFamily="18" charset="0"/>
                <a:cs typeface="Times New Roman" panose="02020603050405020304" pitchFamily="18" charset="0"/>
              </a:rPr>
              <a:t>ассказывает </a:t>
            </a:r>
            <a:r>
              <a:rPr lang="ru-RU" sz="1400" b="1" i="1" dirty="0">
                <a:solidFill>
                  <a:schemeClr val="bg1"/>
                </a:solidFill>
                <a:ea typeface="Times New Roman" panose="02020603050405020304" pitchFamily="18" charset="0"/>
                <a:cs typeface="Times New Roman" panose="02020603050405020304" pitchFamily="18" charset="0"/>
              </a:rPr>
              <a:t>о разных периодах существования села, имения и поселка, об исторических событиях, происходивших на подмосковной земле: Отечественная война 1812 г., основание и деятельность церковно-приходской школы (с 1892 г.), Александровской школы-мастерской кружевниц, Щаповской сельскохозяйственной школы, учебно-производственных комплексов, сельскохозяйственных производств, а также об истории церкви Успения Пресвятой Богородицы.  </a:t>
            </a:r>
            <a:endParaRPr lang="ru-RU" sz="1400" b="1" i="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6094" y="4003213"/>
            <a:ext cx="3915570" cy="2610380"/>
          </a:xfrm>
          <a:prstGeom prst="rect">
            <a:avLst/>
          </a:prstGeom>
          <a:effectLst>
            <a:softEdge rad="127000"/>
          </a:effectLst>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8224" y="2441901"/>
            <a:ext cx="2383017" cy="1588678"/>
          </a:xfrm>
          <a:prstGeom prst="rect">
            <a:avLst/>
          </a:prstGeom>
          <a:effectLst>
            <a:softEdge rad="127000"/>
          </a:effectLst>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49798" y="2708920"/>
            <a:ext cx="2331412" cy="3497118"/>
          </a:xfrm>
          <a:prstGeom prst="rect">
            <a:avLst/>
          </a:prstGeom>
          <a:effectLst>
            <a:softEdge rad="127000"/>
          </a:effectLst>
        </p:spPr>
      </p:pic>
      <p:sp>
        <p:nvSpPr>
          <p:cNvPr id="8" name="Прямоугольник 7"/>
          <p:cNvSpPr/>
          <p:nvPr/>
        </p:nvSpPr>
        <p:spPr>
          <a:xfrm>
            <a:off x="755576" y="181310"/>
            <a:ext cx="8010992" cy="646331"/>
          </a:xfrm>
          <a:prstGeom prst="rect">
            <a:avLst/>
          </a:prstGeom>
        </p:spPr>
        <p:txBody>
          <a:bodyPr wrap="square">
            <a:spAutoFit/>
          </a:bodyPr>
          <a:lstStyle/>
          <a:p>
            <a:r>
              <a:rPr lang="ru-RU" b="1" i="1" dirty="0">
                <a:solidFill>
                  <a:schemeClr val="bg1"/>
                </a:solidFill>
              </a:rPr>
              <a:t>Из экспозиции Щаповского музея </a:t>
            </a:r>
            <a:r>
              <a:rPr lang="ru-RU" b="1" i="1" dirty="0" smtClean="0">
                <a:solidFill>
                  <a:schemeClr val="bg1"/>
                </a:solidFill>
              </a:rPr>
              <a:t>«</a:t>
            </a:r>
            <a:r>
              <a:rPr lang="ru-RU" b="1" i="1" dirty="0">
                <a:solidFill>
                  <a:schemeClr val="bg1"/>
                </a:solidFill>
                <a:ea typeface="Times New Roman" panose="02020603050405020304" pitchFamily="18" charset="0"/>
                <a:cs typeface="Times New Roman" panose="02020603050405020304" pitchFamily="18" charset="0"/>
              </a:rPr>
              <a:t>История села </a:t>
            </a:r>
            <a:r>
              <a:rPr lang="ru-RU" b="1" i="1" dirty="0" err="1">
                <a:solidFill>
                  <a:schemeClr val="bg1"/>
                </a:solidFill>
                <a:ea typeface="Times New Roman" panose="02020603050405020304" pitchFamily="18" charset="0"/>
                <a:cs typeface="Times New Roman" panose="02020603050405020304" pitchFamily="18" charset="0"/>
              </a:rPr>
              <a:t>Александрово</a:t>
            </a:r>
            <a:r>
              <a:rPr lang="ru-RU" b="1" i="1" dirty="0">
                <a:solidFill>
                  <a:schemeClr val="bg1"/>
                </a:solidFill>
                <a:ea typeface="Times New Roman" panose="02020603050405020304" pitchFamily="18" charset="0"/>
                <a:cs typeface="Times New Roman" panose="02020603050405020304" pitchFamily="18" charset="0"/>
              </a:rPr>
              <a:t> и </a:t>
            </a:r>
            <a:endParaRPr lang="ru-RU" b="1" i="1" dirty="0" smtClean="0">
              <a:solidFill>
                <a:schemeClr val="bg1"/>
              </a:solidFill>
              <a:ea typeface="Times New Roman" panose="02020603050405020304" pitchFamily="18" charset="0"/>
              <a:cs typeface="Times New Roman" panose="02020603050405020304" pitchFamily="18" charset="0"/>
            </a:endParaRPr>
          </a:p>
          <a:p>
            <a:r>
              <a:rPr lang="ru-RU" b="1" i="1" dirty="0" smtClean="0">
                <a:solidFill>
                  <a:schemeClr val="bg1"/>
                </a:solidFill>
                <a:ea typeface="Times New Roman" panose="02020603050405020304" pitchFamily="18" charset="0"/>
                <a:cs typeface="Times New Roman" panose="02020603050405020304" pitchFamily="18" charset="0"/>
              </a:rPr>
              <a:t>поселка Щапово</a:t>
            </a:r>
            <a:r>
              <a:rPr lang="ru-RU" b="1" i="1" dirty="0" smtClean="0">
                <a:solidFill>
                  <a:schemeClr val="bg1"/>
                </a:solidFill>
              </a:rPr>
              <a:t>»…</a:t>
            </a:r>
            <a:endParaRPr lang="ru-RU" b="1" i="1" dirty="0">
              <a:solidFill>
                <a:schemeClr val="bg1"/>
              </a:solidFill>
            </a:endParaRPr>
          </a:p>
        </p:txBody>
      </p:sp>
      <p:sp>
        <p:nvSpPr>
          <p:cNvPr id="2" name="Номер слайда 1"/>
          <p:cNvSpPr>
            <a:spLocks noGrp="1"/>
          </p:cNvSpPr>
          <p:nvPr>
            <p:ph type="sldNum" sz="quarter" idx="12"/>
          </p:nvPr>
        </p:nvSpPr>
        <p:spPr/>
        <p:txBody>
          <a:bodyPr/>
          <a:lstStyle/>
          <a:p>
            <a:fld id="{B19B0651-EE4F-4900-A07F-96A6BFA9D0F0}" type="slidenum">
              <a:rPr lang="ru-RU" smtClean="0"/>
              <a:pPr/>
              <a:t>42</a:t>
            </a:fld>
            <a:endParaRPr lang="ru-RU"/>
          </a:p>
        </p:txBody>
      </p:sp>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9592" y="2378400"/>
            <a:ext cx="2329992" cy="1553328"/>
          </a:xfrm>
          <a:prstGeom prst="rect">
            <a:avLst/>
          </a:prstGeom>
          <a:effectLst>
            <a:softEdge rad="127000"/>
          </a:effectLst>
        </p:spPr>
      </p:pic>
      <p:pic>
        <p:nvPicPr>
          <p:cNvPr id="9" name="Рисунок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94977" y="4827445"/>
            <a:ext cx="2376264" cy="1584176"/>
          </a:xfrm>
          <a:prstGeom prst="rect">
            <a:avLst/>
          </a:prstGeom>
          <a:effectLst>
            <a:softEdge rad="127000"/>
          </a:effectLst>
        </p:spPr>
      </p:pic>
    </p:spTree>
    <p:extLst>
      <p:ext uri="{BB962C8B-B14F-4D97-AF65-F5344CB8AC3E}">
        <p14:creationId xmlns:p14="http://schemas.microsoft.com/office/powerpoint/2010/main" val="197639909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1268760"/>
            <a:ext cx="3582144" cy="5373216"/>
          </a:xfrm>
          <a:prstGeom prst="rect">
            <a:avLst/>
          </a:prstGeom>
          <a:effectLst>
            <a:softEdge rad="127000"/>
          </a:effectLst>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3968" y="260648"/>
            <a:ext cx="4283968" cy="2855979"/>
          </a:xfrm>
          <a:prstGeom prst="rect">
            <a:avLst/>
          </a:prstGeom>
          <a:effectLst>
            <a:softEdge rad="127000"/>
          </a:effec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3968" y="3356992"/>
            <a:ext cx="2627784" cy="1751856"/>
          </a:xfrm>
          <a:prstGeom prst="rect">
            <a:avLst/>
          </a:prstGeom>
          <a:effectLst>
            <a:softEdge rad="127000"/>
          </a:effectLst>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84167" y="4725144"/>
            <a:ext cx="2875249" cy="1916832"/>
          </a:xfrm>
          <a:prstGeom prst="rect">
            <a:avLst/>
          </a:prstGeom>
          <a:effectLst>
            <a:softEdge rad="127000"/>
          </a:effectLst>
        </p:spPr>
      </p:pic>
      <p:sp>
        <p:nvSpPr>
          <p:cNvPr id="7" name="TextBox 6"/>
          <p:cNvSpPr txBox="1"/>
          <p:nvPr/>
        </p:nvSpPr>
        <p:spPr>
          <a:xfrm>
            <a:off x="467544" y="260648"/>
            <a:ext cx="3384376" cy="646331"/>
          </a:xfrm>
          <a:prstGeom prst="rect">
            <a:avLst/>
          </a:prstGeom>
          <a:noFill/>
        </p:spPr>
        <p:txBody>
          <a:bodyPr wrap="square" rtlCol="0">
            <a:spAutoFit/>
          </a:bodyPr>
          <a:lstStyle/>
          <a:p>
            <a:pPr algn="ctr"/>
            <a:r>
              <a:rPr lang="ru-RU" b="1" i="1" dirty="0" smtClean="0">
                <a:solidFill>
                  <a:schemeClr val="bg1"/>
                </a:solidFill>
              </a:rPr>
              <a:t>Из экспозиции Щаповского музея «Крестьянский быт»… </a:t>
            </a:r>
            <a:endParaRPr lang="ru-RU" b="1" i="1" dirty="0">
              <a:solidFill>
                <a:schemeClr val="bg1"/>
              </a:solidFill>
            </a:endParaRPr>
          </a:p>
        </p:txBody>
      </p:sp>
      <p:sp>
        <p:nvSpPr>
          <p:cNvPr id="2" name="Номер слайда 1"/>
          <p:cNvSpPr>
            <a:spLocks noGrp="1"/>
          </p:cNvSpPr>
          <p:nvPr>
            <p:ph type="sldNum" sz="quarter" idx="12"/>
          </p:nvPr>
        </p:nvSpPr>
        <p:spPr/>
        <p:txBody>
          <a:bodyPr/>
          <a:lstStyle/>
          <a:p>
            <a:fld id="{B19B0651-EE4F-4900-A07F-96A6BFA9D0F0}" type="slidenum">
              <a:rPr lang="ru-RU" smtClean="0"/>
              <a:pPr/>
              <a:t>43</a:t>
            </a:fld>
            <a:endParaRPr lang="ru-RU"/>
          </a:p>
        </p:txBody>
      </p:sp>
    </p:spTree>
    <p:extLst>
      <p:ext uri="{BB962C8B-B14F-4D97-AF65-F5344CB8AC3E}">
        <p14:creationId xmlns:p14="http://schemas.microsoft.com/office/powerpoint/2010/main" val="9867275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Щапово. Музей усадьбы"/>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4059" y="692696"/>
            <a:ext cx="5256584" cy="3384376"/>
          </a:xfrm>
          <a:prstGeom prst="rect">
            <a:avLst/>
          </a:prstGeom>
          <a:noFill/>
          <a:ln>
            <a:noFill/>
          </a:ln>
          <a:effectLst>
            <a:softEdge rad="127000"/>
          </a:effectLst>
        </p:spPr>
      </p:pic>
      <p:sp>
        <p:nvSpPr>
          <p:cNvPr id="4" name="Прямоугольник 3"/>
          <p:cNvSpPr/>
          <p:nvPr/>
        </p:nvSpPr>
        <p:spPr>
          <a:xfrm>
            <a:off x="5702831" y="1052736"/>
            <a:ext cx="3759373" cy="5047536"/>
          </a:xfrm>
          <a:prstGeom prst="rect">
            <a:avLst/>
          </a:prstGeom>
        </p:spPr>
        <p:txBody>
          <a:bodyPr wrap="square">
            <a:spAutoFit/>
          </a:bodyPr>
          <a:lstStyle/>
          <a:p>
            <a:pPr marR="539750" indent="220980">
              <a:lnSpc>
                <a:spcPct val="115000"/>
              </a:lnSpc>
              <a:spcAft>
                <a:spcPts val="0"/>
              </a:spcAft>
            </a:pPr>
            <a:r>
              <a:rPr lang="ru-RU" sz="1400" b="1" i="1" dirty="0">
                <a:solidFill>
                  <a:schemeClr val="bg1"/>
                </a:solidFill>
                <a:ea typeface="Times New Roman" panose="02020603050405020304" pitchFamily="18" charset="0"/>
                <a:cs typeface="Times New Roman" panose="02020603050405020304" pitchFamily="18" charset="0"/>
              </a:rPr>
              <a:t>Украшением интерьерной экспозиции «Столовая в господском доме» является антикварный дубовый столовый гарнитур (буфет, стол, стулья) с изящным резным декором. </a:t>
            </a:r>
            <a:endParaRPr lang="ru-RU" sz="1400" b="1" i="1" dirty="0" smtClean="0">
              <a:solidFill>
                <a:schemeClr val="bg1"/>
              </a:solidFill>
              <a:ea typeface="Times New Roman" panose="02020603050405020304" pitchFamily="18" charset="0"/>
              <a:cs typeface="Times New Roman" panose="02020603050405020304" pitchFamily="18" charset="0"/>
            </a:endParaRPr>
          </a:p>
          <a:p>
            <a:pPr marR="539750" indent="220980">
              <a:lnSpc>
                <a:spcPct val="115000"/>
              </a:lnSpc>
              <a:spcAft>
                <a:spcPts val="0"/>
              </a:spcAft>
            </a:pPr>
            <a:r>
              <a:rPr lang="ru-RU" sz="1400" b="1" i="1" dirty="0" smtClean="0">
                <a:solidFill>
                  <a:schemeClr val="bg1"/>
                </a:solidFill>
                <a:ea typeface="Times New Roman" panose="02020603050405020304" pitchFamily="18" charset="0"/>
                <a:cs typeface="Times New Roman" panose="02020603050405020304" pitchFamily="18" charset="0"/>
              </a:rPr>
              <a:t>Обращают </a:t>
            </a:r>
            <a:r>
              <a:rPr lang="ru-RU" sz="1400" b="1" i="1" dirty="0">
                <a:solidFill>
                  <a:schemeClr val="bg1"/>
                </a:solidFill>
                <a:ea typeface="Times New Roman" panose="02020603050405020304" pitchFamily="18" charset="0"/>
                <a:cs typeface="Times New Roman" panose="02020603050405020304" pitchFamily="18" charset="0"/>
              </a:rPr>
              <a:t>на себя внимание тарелка и ваза для фруктов с вензелем «ПЩ» из фаянсового сервиза, изготовленного в 1890 г. в Англии по заказу Петра Петровича Щапова. </a:t>
            </a:r>
            <a:endParaRPr lang="ru-RU" sz="1400" b="1" i="1" dirty="0" smtClean="0">
              <a:solidFill>
                <a:schemeClr val="bg1"/>
              </a:solidFill>
              <a:ea typeface="Times New Roman" panose="02020603050405020304" pitchFamily="18" charset="0"/>
              <a:cs typeface="Times New Roman" panose="02020603050405020304" pitchFamily="18" charset="0"/>
            </a:endParaRPr>
          </a:p>
          <a:p>
            <a:pPr marR="539750" indent="220980">
              <a:lnSpc>
                <a:spcPct val="115000"/>
              </a:lnSpc>
              <a:spcAft>
                <a:spcPts val="0"/>
              </a:spcAft>
            </a:pPr>
            <a:r>
              <a:rPr lang="ru-RU" sz="1400" b="1" i="1" dirty="0" smtClean="0">
                <a:solidFill>
                  <a:schemeClr val="bg1"/>
                </a:solidFill>
                <a:ea typeface="Times New Roman" panose="02020603050405020304" pitchFamily="18" charset="0"/>
                <a:cs typeface="Times New Roman" panose="02020603050405020304" pitchFamily="18" charset="0"/>
              </a:rPr>
              <a:t>Также </a:t>
            </a:r>
            <a:r>
              <a:rPr lang="ru-RU" sz="1400" b="1" i="1" dirty="0">
                <a:solidFill>
                  <a:schemeClr val="bg1"/>
                </a:solidFill>
                <a:ea typeface="Times New Roman" panose="02020603050405020304" pitchFamily="18" charset="0"/>
                <a:cs typeface="Times New Roman" panose="02020603050405020304" pitchFamily="18" charset="0"/>
              </a:rPr>
              <a:t>вниманию посетителей представлена небольшая коллекция фарфора 19 века, включающая в себя образцы продукции Императорского фарфорового завода, фабрики Ф.Я. </a:t>
            </a:r>
            <a:r>
              <a:rPr lang="ru-RU" sz="1400" b="1" i="1" dirty="0" err="1">
                <a:solidFill>
                  <a:schemeClr val="bg1"/>
                </a:solidFill>
                <a:ea typeface="Times New Roman" panose="02020603050405020304" pitchFamily="18" charset="0"/>
                <a:cs typeface="Times New Roman" panose="02020603050405020304" pitchFamily="18" charset="0"/>
              </a:rPr>
              <a:t>Гарднера</a:t>
            </a:r>
            <a:r>
              <a:rPr lang="ru-RU" sz="1400" b="1" i="1" dirty="0">
                <a:solidFill>
                  <a:schemeClr val="bg1"/>
                </a:solidFill>
                <a:ea typeface="Times New Roman" panose="02020603050405020304" pitchFamily="18" charset="0"/>
                <a:cs typeface="Times New Roman" panose="02020603050405020304" pitchFamily="18" charset="0"/>
              </a:rPr>
              <a:t>, </a:t>
            </a:r>
            <a:r>
              <a:rPr lang="ru-RU" sz="1400" b="1" i="1" dirty="0" err="1">
                <a:solidFill>
                  <a:schemeClr val="bg1"/>
                </a:solidFill>
                <a:ea typeface="Times New Roman" panose="02020603050405020304" pitchFamily="18" charset="0"/>
                <a:cs typeface="Times New Roman" panose="02020603050405020304" pitchFamily="18" charset="0"/>
              </a:rPr>
              <a:t>Юсуповской</a:t>
            </a:r>
            <a:r>
              <a:rPr lang="ru-RU" sz="1400" b="1" i="1" dirty="0">
                <a:solidFill>
                  <a:schemeClr val="bg1"/>
                </a:solidFill>
                <a:ea typeface="Times New Roman" panose="02020603050405020304" pitchFamily="18" charset="0"/>
                <a:cs typeface="Times New Roman" panose="02020603050405020304" pitchFamily="18" charset="0"/>
              </a:rPr>
              <a:t> мануфактуры, фабрики А. Попова, а также </a:t>
            </a:r>
            <a:r>
              <a:rPr lang="ru-RU" sz="1400" b="1" i="1" dirty="0" err="1">
                <a:solidFill>
                  <a:schemeClr val="bg1"/>
                </a:solidFill>
                <a:ea typeface="Times New Roman" panose="02020603050405020304" pitchFamily="18" charset="0"/>
                <a:cs typeface="Times New Roman" panose="02020603050405020304" pitchFamily="18" charset="0"/>
              </a:rPr>
              <a:t>Кузнецовский</a:t>
            </a:r>
            <a:r>
              <a:rPr lang="ru-RU" sz="1400" b="1" i="1" dirty="0">
                <a:solidFill>
                  <a:schemeClr val="bg1"/>
                </a:solidFill>
                <a:ea typeface="Times New Roman" panose="02020603050405020304" pitchFamily="18" charset="0"/>
                <a:cs typeface="Times New Roman" panose="02020603050405020304" pitchFamily="18" charset="0"/>
              </a:rPr>
              <a:t> фарфор и фаянс.</a:t>
            </a:r>
            <a:endParaRPr lang="ru-RU" sz="1400" b="1" i="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985" y="4293096"/>
            <a:ext cx="1600832" cy="2401248"/>
          </a:xfrm>
          <a:prstGeom prst="rect">
            <a:avLst/>
          </a:prstGeom>
          <a:effectLst>
            <a:softEdge rad="127000"/>
          </a:effectLst>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6219" y="4293096"/>
            <a:ext cx="1637928" cy="2456892"/>
          </a:xfrm>
          <a:prstGeom prst="rect">
            <a:avLst/>
          </a:prstGeom>
          <a:effectLst>
            <a:softEdge rad="127000"/>
          </a:effectLst>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08326" y="4263071"/>
            <a:ext cx="1620849" cy="2431273"/>
          </a:xfrm>
          <a:prstGeom prst="rect">
            <a:avLst/>
          </a:prstGeom>
          <a:effectLst>
            <a:softEdge rad="127000"/>
          </a:effectLst>
        </p:spPr>
      </p:pic>
      <p:sp>
        <p:nvSpPr>
          <p:cNvPr id="8" name="Прямоугольник 7"/>
          <p:cNvSpPr/>
          <p:nvPr/>
        </p:nvSpPr>
        <p:spPr>
          <a:xfrm>
            <a:off x="-45640" y="167783"/>
            <a:ext cx="7902624" cy="369332"/>
          </a:xfrm>
          <a:prstGeom prst="rect">
            <a:avLst/>
          </a:prstGeom>
        </p:spPr>
        <p:txBody>
          <a:bodyPr wrap="square">
            <a:spAutoFit/>
          </a:bodyPr>
          <a:lstStyle/>
          <a:p>
            <a:pPr algn="ctr"/>
            <a:r>
              <a:rPr lang="ru-RU" b="1" i="1" dirty="0">
                <a:solidFill>
                  <a:schemeClr val="bg1"/>
                </a:solidFill>
              </a:rPr>
              <a:t>Из экспозиции Щаповского музея </a:t>
            </a:r>
            <a:r>
              <a:rPr lang="ru-RU" b="1" i="1" dirty="0" smtClean="0">
                <a:solidFill>
                  <a:schemeClr val="bg1"/>
                </a:solidFill>
              </a:rPr>
              <a:t>«Господская столовая» …</a:t>
            </a:r>
            <a:endParaRPr lang="ru-RU" b="1" i="1" dirty="0">
              <a:solidFill>
                <a:schemeClr val="bg1"/>
              </a:solidFill>
            </a:endParaRPr>
          </a:p>
        </p:txBody>
      </p:sp>
      <p:sp>
        <p:nvSpPr>
          <p:cNvPr id="2" name="Номер слайда 1"/>
          <p:cNvSpPr>
            <a:spLocks noGrp="1"/>
          </p:cNvSpPr>
          <p:nvPr>
            <p:ph type="sldNum" sz="quarter" idx="12"/>
          </p:nvPr>
        </p:nvSpPr>
        <p:spPr/>
        <p:txBody>
          <a:bodyPr/>
          <a:lstStyle/>
          <a:p>
            <a:fld id="{B19B0651-EE4F-4900-A07F-96A6BFA9D0F0}" type="slidenum">
              <a:rPr lang="ru-RU" smtClean="0"/>
              <a:pPr/>
              <a:t>44</a:t>
            </a:fld>
            <a:endParaRPr lang="ru-RU"/>
          </a:p>
        </p:txBody>
      </p:sp>
    </p:spTree>
    <p:extLst>
      <p:ext uri="{BB962C8B-B14F-4D97-AF65-F5344CB8AC3E}">
        <p14:creationId xmlns:p14="http://schemas.microsoft.com/office/powerpoint/2010/main" val="53008318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599213"/>
            <a:ext cx="8568952" cy="4431983"/>
          </a:xfrm>
          <a:prstGeom prst="rect">
            <a:avLst/>
          </a:prstGeom>
        </p:spPr>
        <p:txBody>
          <a:bodyPr wrap="square">
            <a:spAutoFit/>
          </a:bodyPr>
          <a:lstStyle/>
          <a:p>
            <a:r>
              <a:rPr lang="ru-RU" b="1" i="1" dirty="0" smtClean="0">
                <a:solidFill>
                  <a:schemeClr val="bg1"/>
                </a:solidFill>
              </a:rPr>
              <a:t>      «</a:t>
            </a:r>
            <a:r>
              <a:rPr lang="ru-RU" b="1" i="1" dirty="0">
                <a:solidFill>
                  <a:schemeClr val="bg1"/>
                </a:solidFill>
              </a:rPr>
              <a:t>Щапово» — молочно-животноводческое предприятие в Щаповском поселении Новой </a:t>
            </a:r>
            <a:r>
              <a:rPr lang="ru-RU" b="1" i="1" dirty="0" smtClean="0">
                <a:solidFill>
                  <a:schemeClr val="bg1"/>
                </a:solidFill>
              </a:rPr>
              <a:t>Москвы. </a:t>
            </a:r>
          </a:p>
          <a:p>
            <a:endParaRPr lang="ru-RU" b="1" i="1" dirty="0" smtClean="0">
              <a:solidFill>
                <a:schemeClr val="bg1"/>
              </a:solidFill>
            </a:endParaRPr>
          </a:p>
          <a:p>
            <a:r>
              <a:rPr lang="ru-RU" b="1" i="1" dirty="0">
                <a:solidFill>
                  <a:schemeClr val="bg1"/>
                </a:solidFill>
              </a:rPr>
              <a:t> </a:t>
            </a:r>
            <a:r>
              <a:rPr lang="ru-RU" b="1" i="1" dirty="0" smtClean="0">
                <a:solidFill>
                  <a:schemeClr val="bg1"/>
                </a:solidFill>
              </a:rPr>
              <a:t>      </a:t>
            </a:r>
            <a:r>
              <a:rPr lang="ru-RU" b="1" i="1" dirty="0" smtClean="0">
                <a:solidFill>
                  <a:schemeClr val="accent5">
                    <a:lumMod val="50000"/>
                  </a:schemeClr>
                </a:solidFill>
              </a:rPr>
              <a:t>1970-ые годы – появление нового современного посёлка Щапово вокруг одноимённого передового сельскохозяйственного предприятия.</a:t>
            </a:r>
          </a:p>
          <a:p>
            <a:endParaRPr lang="ru-RU" sz="1200" dirty="0">
              <a:solidFill>
                <a:schemeClr val="bg1"/>
              </a:solidFill>
            </a:endParaRPr>
          </a:p>
          <a:p>
            <a:r>
              <a:rPr lang="ru-RU" sz="1200" b="1" i="1" dirty="0" smtClean="0">
                <a:solidFill>
                  <a:schemeClr val="bg1"/>
                </a:solidFill>
              </a:rPr>
              <a:t>                 С </a:t>
            </a:r>
            <a:r>
              <a:rPr lang="ru-RU" sz="1200" b="1" i="1" dirty="0">
                <a:solidFill>
                  <a:schemeClr val="bg1"/>
                </a:solidFill>
              </a:rPr>
              <a:t>1903 года в усадьбе </a:t>
            </a:r>
            <a:r>
              <a:rPr lang="ru-RU" sz="1200" b="1" i="1" dirty="0" err="1" smtClean="0">
                <a:solidFill>
                  <a:schemeClr val="bg1"/>
                </a:solidFill>
              </a:rPr>
              <a:t>Александрово</a:t>
            </a:r>
            <a:r>
              <a:rPr lang="ru-RU" sz="1200" b="1" i="1" dirty="0" smtClean="0">
                <a:solidFill>
                  <a:schemeClr val="bg1"/>
                </a:solidFill>
              </a:rPr>
              <a:t> </a:t>
            </a:r>
            <a:r>
              <a:rPr lang="ru-RU" sz="1200" b="1" i="1" dirty="0">
                <a:solidFill>
                  <a:schemeClr val="bg1"/>
                </a:solidFill>
              </a:rPr>
              <a:t>действовала созданная последним её хозяином Ильёй Щаповым крестьянская сельская школа, преобразованная в 1924 году в сельскохозяйственный техникум. На его базе в конце 1920-х годов в Щапово организовано учебное хозяйство Московской сельскохозяйственной академии </a:t>
            </a:r>
            <a:r>
              <a:rPr lang="ru-RU" sz="1200" b="1" i="1" dirty="0" smtClean="0">
                <a:solidFill>
                  <a:schemeClr val="bg1"/>
                </a:solidFill>
              </a:rPr>
              <a:t>имени </a:t>
            </a:r>
            <a:r>
              <a:rPr lang="ru-RU" sz="1200" b="1" i="1" dirty="0">
                <a:solidFill>
                  <a:schemeClr val="bg1"/>
                </a:solidFill>
              </a:rPr>
              <a:t>Тимирязева, где была развёрнута опытная база зоотехнического факультета. Учхоз занимал участок более 1 тыс. га, из которых 950 га занимали </a:t>
            </a:r>
            <a:r>
              <a:rPr lang="ru-RU" sz="1200" b="1" i="1" dirty="0" smtClean="0">
                <a:solidFill>
                  <a:schemeClr val="bg1"/>
                </a:solidFill>
              </a:rPr>
              <a:t>луга</a:t>
            </a:r>
            <a:r>
              <a:rPr lang="ru-RU" sz="1200" b="1" i="1" dirty="0">
                <a:solidFill>
                  <a:schemeClr val="bg1"/>
                </a:solidFill>
              </a:rPr>
              <a:t>, содержалось крупное стадо коров остфризской, симментальской и ярославской пород, разводились свиньи и имелась </a:t>
            </a:r>
            <a:r>
              <a:rPr lang="ru-RU" sz="1200" b="1" i="1" dirty="0" smtClean="0">
                <a:solidFill>
                  <a:schemeClr val="bg1"/>
                </a:solidFill>
              </a:rPr>
              <a:t>пасека. </a:t>
            </a:r>
            <a:r>
              <a:rPr lang="ru-RU" sz="1200" b="1" i="1" dirty="0">
                <a:solidFill>
                  <a:schemeClr val="bg1"/>
                </a:solidFill>
              </a:rPr>
              <a:t>Параллельно в Щапово в существовало несколько колхозов. </a:t>
            </a:r>
            <a:endParaRPr lang="ru-RU" sz="1200" b="1" i="1" dirty="0" smtClean="0">
              <a:solidFill>
                <a:schemeClr val="bg1"/>
              </a:solidFill>
            </a:endParaRPr>
          </a:p>
          <a:p>
            <a:r>
              <a:rPr lang="ru-RU" sz="1200" b="1" i="1" dirty="0" smtClean="0">
                <a:solidFill>
                  <a:schemeClr val="bg1"/>
                </a:solidFill>
              </a:rPr>
              <a:t>                  В </a:t>
            </a:r>
            <a:r>
              <a:rPr lang="ru-RU" sz="1200" b="1" i="1" dirty="0">
                <a:solidFill>
                  <a:schemeClr val="bg1"/>
                </a:solidFill>
              </a:rPr>
              <a:t>1962 </a:t>
            </a:r>
            <a:r>
              <a:rPr lang="ru-RU" sz="1200" b="1" i="1" dirty="0" smtClean="0">
                <a:solidFill>
                  <a:schemeClr val="bg1"/>
                </a:solidFill>
              </a:rPr>
              <a:t>г. </a:t>
            </a:r>
            <a:r>
              <a:rPr lang="ru-RU" sz="1200" b="1" i="1" dirty="0">
                <a:solidFill>
                  <a:schemeClr val="bg1"/>
                </a:solidFill>
              </a:rPr>
              <a:t>два колхоза и учхоз </a:t>
            </a:r>
            <a:r>
              <a:rPr lang="ru-RU" sz="1200" b="1" i="1" dirty="0" err="1">
                <a:solidFill>
                  <a:schemeClr val="bg1"/>
                </a:solidFill>
              </a:rPr>
              <a:t>Сельхозакадемии</a:t>
            </a:r>
            <a:r>
              <a:rPr lang="ru-RU" sz="1200" b="1" i="1" dirty="0">
                <a:solidFill>
                  <a:schemeClr val="bg1"/>
                </a:solidFill>
              </a:rPr>
              <a:t> объединены в опытное молочно-животноводческое хозяйство при ВНИИ животноводства, за год до этого переведённого из Москвы в Дубровицы (6 км от Щапово). В начале 1970-х годов в рамках решения задач по индустриализации молочного животноводства в опытном хозяйстве построен молочный комплекс с поголовьем 2 тыс. </a:t>
            </a:r>
            <a:r>
              <a:rPr lang="ru-RU" sz="1200" b="1" i="1" dirty="0" smtClean="0">
                <a:solidFill>
                  <a:schemeClr val="bg1"/>
                </a:solidFill>
              </a:rPr>
              <a:t>коров. Вокруг </a:t>
            </a:r>
            <a:r>
              <a:rPr lang="ru-RU" sz="1200" b="1" i="1" dirty="0">
                <a:solidFill>
                  <a:schemeClr val="bg1"/>
                </a:solidFill>
              </a:rPr>
              <a:t>крупного предприятия в 1970-е годы фактически и сформировался современный посёлок Щапово. В начале 1980-х годов закуплено германское оборудование, уникальное для советских хозяйств: карусельная дойка, </a:t>
            </a:r>
            <a:r>
              <a:rPr lang="ru-RU" sz="1200" b="1" i="1" dirty="0" err="1">
                <a:solidFill>
                  <a:schemeClr val="bg1"/>
                </a:solidFill>
              </a:rPr>
              <a:t>гидросмыв</a:t>
            </a:r>
            <a:r>
              <a:rPr lang="ru-RU" sz="1200" b="1" i="1" dirty="0">
                <a:solidFill>
                  <a:schemeClr val="bg1"/>
                </a:solidFill>
              </a:rPr>
              <a:t> навоза, лента </a:t>
            </a:r>
            <a:r>
              <a:rPr lang="ru-RU" sz="1200" b="1" i="1" dirty="0" smtClean="0">
                <a:solidFill>
                  <a:schemeClr val="bg1"/>
                </a:solidFill>
              </a:rPr>
              <a:t>кормления. </a:t>
            </a:r>
            <a:r>
              <a:rPr lang="ru-RU" sz="1200" b="1" i="1" dirty="0">
                <a:solidFill>
                  <a:schemeClr val="bg1"/>
                </a:solidFill>
              </a:rPr>
              <a:t>Стоимость скотоместа в комплексе составляла 3,6 тыс. руб., притом что на обычных фермах — 400—500 руб., однако удой в хозяйстве составлял лишь 2,5 тыс. кг в год с коровы — ниже, чем в среднем по </a:t>
            </a:r>
            <a:r>
              <a:rPr lang="ru-RU" sz="1200" b="1" i="1" dirty="0" smtClean="0">
                <a:solidFill>
                  <a:schemeClr val="bg1"/>
                </a:solidFill>
              </a:rPr>
              <a:t>отрасли. </a:t>
            </a:r>
            <a:r>
              <a:rPr lang="ru-RU" sz="1200" b="1" i="1" dirty="0">
                <a:solidFill>
                  <a:schemeClr val="bg1"/>
                </a:solidFill>
              </a:rPr>
              <a:t>Часть оборудования в 1980-е годы необратимо вышла из строя (силосные башни промёрзли, сломалась система </a:t>
            </a:r>
            <a:r>
              <a:rPr lang="ru-RU" sz="1200" b="1" i="1" dirty="0" err="1">
                <a:solidFill>
                  <a:schemeClr val="bg1"/>
                </a:solidFill>
              </a:rPr>
              <a:t>гидросмыва</a:t>
            </a:r>
            <a:r>
              <a:rPr lang="ru-RU" sz="1200" b="1" i="1" dirty="0">
                <a:solidFill>
                  <a:schemeClr val="bg1"/>
                </a:solidFill>
              </a:rPr>
              <a:t> </a:t>
            </a:r>
            <a:r>
              <a:rPr lang="ru-RU" sz="1200" b="1" i="1" dirty="0" smtClean="0">
                <a:solidFill>
                  <a:schemeClr val="bg1"/>
                </a:solidFill>
              </a:rPr>
              <a:t>навоза). </a:t>
            </a:r>
            <a:endParaRPr lang="ru-RU" sz="1200" b="1" i="1" dirty="0">
              <a:solidFill>
                <a:schemeClr val="bg1"/>
              </a:solidFill>
            </a:endParaRPr>
          </a:p>
        </p:txBody>
      </p:sp>
      <p:sp>
        <p:nvSpPr>
          <p:cNvPr id="3" name="TextBox 2"/>
          <p:cNvSpPr txBox="1"/>
          <p:nvPr/>
        </p:nvSpPr>
        <p:spPr>
          <a:xfrm>
            <a:off x="261864" y="114723"/>
            <a:ext cx="8424936" cy="400110"/>
          </a:xfrm>
          <a:prstGeom prst="rect">
            <a:avLst/>
          </a:prstGeom>
          <a:noFill/>
        </p:spPr>
        <p:txBody>
          <a:bodyPr wrap="square" rtlCol="0">
            <a:spAutoFit/>
          </a:bodyPr>
          <a:lstStyle/>
          <a:p>
            <a:r>
              <a:rPr lang="ru-RU" sz="2000" b="1" i="1" dirty="0" smtClean="0">
                <a:solidFill>
                  <a:schemeClr val="bg1"/>
                </a:solidFill>
              </a:rPr>
              <a:t>Советское время – продолжение и преумножение традиций прошлого!</a:t>
            </a:r>
            <a:endParaRPr lang="ru-RU" sz="2000" b="1" i="1" dirty="0">
              <a:solidFill>
                <a:schemeClr val="bg1"/>
              </a:solidFill>
            </a:endParaRPr>
          </a:p>
        </p:txBody>
      </p:sp>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417097">
            <a:off x="4640056" y="5178287"/>
            <a:ext cx="2135729" cy="1479707"/>
          </a:xfrm>
          <a:prstGeom prst="rect">
            <a:avLst/>
          </a:prstGeom>
        </p:spPr>
        <p:style>
          <a:lnRef idx="0">
            <a:schemeClr val="accent1"/>
          </a:lnRef>
          <a:fillRef idx="3">
            <a:schemeClr val="accent1"/>
          </a:fillRef>
          <a:effectRef idx="3">
            <a:schemeClr val="accent1"/>
          </a:effectRef>
          <a:fontRef idx="minor">
            <a:schemeClr val="lt1"/>
          </a:fontRef>
        </p:style>
      </p:pic>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990340">
            <a:off x="400843" y="5312158"/>
            <a:ext cx="1573363" cy="1180023"/>
          </a:xfrm>
          <a:prstGeom prst="rect">
            <a:avLst/>
          </a:prstGeom>
        </p:spPr>
        <p:style>
          <a:lnRef idx="0">
            <a:schemeClr val="accent1"/>
          </a:lnRef>
          <a:fillRef idx="3">
            <a:schemeClr val="accent1"/>
          </a:fillRef>
          <a:effectRef idx="3">
            <a:schemeClr val="accent1"/>
          </a:effectRef>
          <a:fontRef idx="minor">
            <a:schemeClr val="lt1"/>
          </a:fontRef>
        </p:style>
      </p:pic>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725251">
            <a:off x="6981468" y="5161964"/>
            <a:ext cx="1886665" cy="1263918"/>
          </a:xfrm>
          <a:prstGeom prst="rect">
            <a:avLst/>
          </a:prstGeom>
        </p:spPr>
        <p:style>
          <a:lnRef idx="0">
            <a:schemeClr val="accent1"/>
          </a:lnRef>
          <a:fillRef idx="3">
            <a:schemeClr val="accent1"/>
          </a:fillRef>
          <a:effectRef idx="3">
            <a:schemeClr val="accent1"/>
          </a:effectRef>
          <a:fontRef idx="minor">
            <a:schemeClr val="lt1"/>
          </a:fontRef>
        </p:style>
      </p:pic>
      <p:pic>
        <p:nvPicPr>
          <p:cNvPr id="11" name="Рисунок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93645" y="5085028"/>
            <a:ext cx="2228588" cy="1666224"/>
          </a:xfrm>
          <a:prstGeom prst="rect">
            <a:avLst/>
          </a:prstGeom>
        </p:spPr>
        <p:style>
          <a:lnRef idx="0">
            <a:schemeClr val="accent1"/>
          </a:lnRef>
          <a:fillRef idx="3">
            <a:schemeClr val="accent1"/>
          </a:fillRef>
          <a:effectRef idx="3">
            <a:schemeClr val="accent1"/>
          </a:effectRef>
          <a:fontRef idx="minor">
            <a:schemeClr val="lt1"/>
          </a:fontRef>
        </p:style>
      </p:pic>
      <p:sp>
        <p:nvSpPr>
          <p:cNvPr id="4" name="Номер слайда 3"/>
          <p:cNvSpPr>
            <a:spLocks noGrp="1"/>
          </p:cNvSpPr>
          <p:nvPr>
            <p:ph type="sldNum" sz="quarter" idx="12"/>
          </p:nvPr>
        </p:nvSpPr>
        <p:spPr/>
        <p:txBody>
          <a:bodyPr/>
          <a:lstStyle/>
          <a:p>
            <a:fld id="{B19B0651-EE4F-4900-A07F-96A6BFA9D0F0}" type="slidenum">
              <a:rPr lang="ru-RU" smtClean="0"/>
              <a:pPr/>
              <a:t>45</a:t>
            </a:fld>
            <a:endParaRPr lang="ru-RU" dirty="0"/>
          </a:p>
        </p:txBody>
      </p:sp>
    </p:spTree>
    <p:extLst>
      <p:ext uri="{BB962C8B-B14F-4D97-AF65-F5344CB8AC3E}">
        <p14:creationId xmlns:p14="http://schemas.microsoft.com/office/powerpoint/2010/main" val="409554594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5294088" y="3675135"/>
            <a:ext cx="3779912" cy="678038"/>
          </a:xfrm>
        </p:spPr>
        <p:txBody>
          <a:bodyPr>
            <a:normAutofit fontScale="85000" lnSpcReduction="20000"/>
          </a:bodyPr>
          <a:lstStyle/>
          <a:p>
            <a:pPr lvl="0" algn="l"/>
            <a:r>
              <a:rPr lang="ru-RU" dirty="0" smtClean="0"/>
              <a:t> </a:t>
            </a:r>
            <a:r>
              <a:rPr lang="ru-RU" sz="1300" b="1" i="1" dirty="0" smtClean="0">
                <a:solidFill>
                  <a:schemeClr val="bg1"/>
                </a:solidFill>
              </a:rPr>
              <a:t>Здание кирпичной  кладки, одноэтажное, с цокольным этажом, построено в начале 20 века. В помещениях цокольного этажа располагались мастерские по кружевоплетению, на первом этаже – жилые комнаты. </a:t>
            </a:r>
            <a:endParaRPr lang="ru-RU" sz="1300" b="1" i="1" dirty="0">
              <a:solidFill>
                <a:schemeClr val="bg1"/>
              </a:solidFill>
            </a:endParaRPr>
          </a:p>
        </p:txBody>
      </p:sp>
      <p:pic>
        <p:nvPicPr>
          <p:cNvPr id="18434" name="Picture 2" descr="E:\ДЛЯ ТИНАО\фото\школа  кружевниц 19.jpg"/>
          <p:cNvPicPr>
            <a:picLocks noGrp="1" noChangeAspect="1" noChangeArrowheads="1"/>
          </p:cNvPicPr>
          <p:nvPr>
            <p:ph type="pic" idx="1"/>
          </p:nvPr>
        </p:nvPicPr>
        <p:blipFill>
          <a:blip r:embed="rId2" cstate="print"/>
          <a:srcRect t="1852" b="1852"/>
          <a:stretch>
            <a:fillRect/>
          </a:stretch>
        </p:blipFill>
        <p:spPr bwMode="auto">
          <a:xfrm>
            <a:off x="5049360" y="677415"/>
            <a:ext cx="3809887" cy="275158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r">
              <a:rot lat="0" lon="0" rev="1500000"/>
            </a:lightRig>
          </a:scene3d>
          <a:sp3d prstMaterial="metal">
            <a:bevelT w="88900" h="88900"/>
          </a:sp3d>
        </p:spPr>
      </p:pic>
      <p:sp>
        <p:nvSpPr>
          <p:cNvPr id="5" name="Прямоугольник 4"/>
          <p:cNvSpPr/>
          <p:nvPr/>
        </p:nvSpPr>
        <p:spPr>
          <a:xfrm>
            <a:off x="73138" y="169360"/>
            <a:ext cx="8531309" cy="461665"/>
          </a:xfrm>
          <a:prstGeom prst="rect">
            <a:avLst/>
          </a:prstGeom>
        </p:spPr>
        <p:txBody>
          <a:bodyPr wrap="square">
            <a:spAutoFit/>
          </a:bodyPr>
          <a:lstStyle/>
          <a:p>
            <a:pPr algn="ctr"/>
            <a:r>
              <a:rPr lang="ru-RU" sz="2400" b="1" i="1" dirty="0" smtClean="0">
                <a:solidFill>
                  <a:schemeClr val="bg1"/>
                </a:solidFill>
              </a:rPr>
              <a:t>Кружевной промысел на территории Щаповского поселения</a:t>
            </a:r>
            <a:endParaRPr lang="ru-RU" sz="2400" b="1" i="1" dirty="0">
              <a:solidFill>
                <a:schemeClr val="bg1"/>
              </a:solidFill>
            </a:endParaRPr>
          </a:p>
        </p:txBody>
      </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448903">
            <a:off x="288373" y="1146840"/>
            <a:ext cx="2094695" cy="1394281"/>
          </a:xfrm>
          <a:prstGeom prst="rect">
            <a:avLst/>
          </a:prstGeom>
        </p:spPr>
        <p:style>
          <a:lnRef idx="0">
            <a:schemeClr val="dk1"/>
          </a:lnRef>
          <a:fillRef idx="3">
            <a:schemeClr val="dk1"/>
          </a:fillRef>
          <a:effectRef idx="3">
            <a:schemeClr val="dk1"/>
          </a:effectRef>
          <a:fontRef idx="minor">
            <a:schemeClr val="lt1"/>
          </a:fontRef>
        </p:style>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447" y="3184142"/>
            <a:ext cx="1707940" cy="2376264"/>
          </a:xfrm>
          <a:prstGeom prst="rect">
            <a:avLst/>
          </a:prstGeom>
        </p:spPr>
        <p:style>
          <a:lnRef idx="0">
            <a:schemeClr val="dk1"/>
          </a:lnRef>
          <a:fillRef idx="3">
            <a:schemeClr val="dk1"/>
          </a:fillRef>
          <a:effectRef idx="3">
            <a:schemeClr val="dk1"/>
          </a:effectRef>
          <a:fontRef idx="minor">
            <a:schemeClr val="lt1"/>
          </a:fontRef>
        </p:style>
      </p:pic>
      <p:pic>
        <p:nvPicPr>
          <p:cNvPr id="9" name="Рисунок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8905" y="4523263"/>
            <a:ext cx="3095542" cy="1412341"/>
          </a:xfrm>
          <a:prstGeom prst="rect">
            <a:avLst/>
          </a:prstGeom>
        </p:spPr>
        <p:style>
          <a:lnRef idx="0">
            <a:schemeClr val="dk1"/>
          </a:lnRef>
          <a:fillRef idx="3">
            <a:schemeClr val="dk1"/>
          </a:fillRef>
          <a:effectRef idx="3">
            <a:schemeClr val="dk1"/>
          </a:effectRef>
          <a:fontRef idx="minor">
            <a:schemeClr val="lt1"/>
          </a:fontRef>
        </p:style>
      </p:pic>
      <p:sp>
        <p:nvSpPr>
          <p:cNvPr id="10" name="TextBox 9"/>
          <p:cNvSpPr txBox="1"/>
          <p:nvPr/>
        </p:nvSpPr>
        <p:spPr>
          <a:xfrm>
            <a:off x="5323310" y="6093296"/>
            <a:ext cx="3820690" cy="600164"/>
          </a:xfrm>
          <a:prstGeom prst="rect">
            <a:avLst/>
          </a:prstGeom>
          <a:noFill/>
        </p:spPr>
        <p:txBody>
          <a:bodyPr wrap="square" rtlCol="0">
            <a:spAutoFit/>
          </a:bodyPr>
          <a:lstStyle/>
          <a:p>
            <a:r>
              <a:rPr lang="ru-RU" sz="1100" b="1" i="1" dirty="0">
                <a:solidFill>
                  <a:schemeClr val="bg1"/>
                </a:solidFill>
              </a:rPr>
              <a:t>Образцы подольского мерного кружева из собрания Государственного Русского музея </a:t>
            </a:r>
            <a:r>
              <a:rPr lang="ru-RU" sz="1100" b="1" i="1" dirty="0" smtClean="0">
                <a:solidFill>
                  <a:schemeClr val="bg1"/>
                </a:solidFill>
              </a:rPr>
              <a:t>(из книги </a:t>
            </a:r>
            <a:r>
              <a:rPr lang="ru-RU" sz="1100" b="1" i="1" dirty="0">
                <a:solidFill>
                  <a:schemeClr val="bg1"/>
                </a:solidFill>
              </a:rPr>
              <a:t>Н. А. Фалеевой «Русское кружево», стр. 151).</a:t>
            </a:r>
            <a:r>
              <a:rPr lang="ru-RU" sz="1100" b="1" i="1" dirty="0" smtClean="0">
                <a:solidFill>
                  <a:schemeClr val="bg1"/>
                </a:solidFill>
              </a:rPr>
              <a:t> </a:t>
            </a:r>
            <a:endParaRPr lang="ru-RU" sz="1100" b="1" i="1" dirty="0">
              <a:solidFill>
                <a:schemeClr val="bg1"/>
              </a:solidFill>
            </a:endParaRPr>
          </a:p>
        </p:txBody>
      </p:sp>
      <p:sp>
        <p:nvSpPr>
          <p:cNvPr id="11" name="Прямоугольник 10"/>
          <p:cNvSpPr/>
          <p:nvPr/>
        </p:nvSpPr>
        <p:spPr>
          <a:xfrm>
            <a:off x="150565" y="5795053"/>
            <a:ext cx="2016224" cy="938719"/>
          </a:xfrm>
          <a:prstGeom prst="rect">
            <a:avLst/>
          </a:prstGeom>
        </p:spPr>
        <p:txBody>
          <a:bodyPr wrap="square">
            <a:spAutoFit/>
          </a:bodyPr>
          <a:lstStyle/>
          <a:p>
            <a:r>
              <a:rPr lang="ru-RU" sz="1100" b="1" i="1" dirty="0">
                <a:solidFill>
                  <a:schemeClr val="bg1"/>
                </a:solidFill>
              </a:rPr>
              <a:t>Восстановленное по старинному сколку из семьи </a:t>
            </a:r>
            <a:r>
              <a:rPr lang="ru-RU" sz="1100" b="1" i="1" dirty="0" smtClean="0">
                <a:solidFill>
                  <a:schemeClr val="bg1"/>
                </a:solidFill>
              </a:rPr>
              <a:t>Я</a:t>
            </a:r>
            <a:r>
              <a:rPr lang="ru-RU" sz="1100" b="1" i="1" dirty="0">
                <a:solidFill>
                  <a:schemeClr val="bg1"/>
                </a:solidFill>
              </a:rPr>
              <a:t>. Н. Щапова ростовское кружево, исполнитель Л. Маркова.</a:t>
            </a:r>
          </a:p>
        </p:txBody>
      </p:sp>
      <p:sp>
        <p:nvSpPr>
          <p:cNvPr id="12" name="TextBox 11"/>
          <p:cNvSpPr txBox="1"/>
          <p:nvPr/>
        </p:nvSpPr>
        <p:spPr>
          <a:xfrm>
            <a:off x="1887786" y="3716862"/>
            <a:ext cx="3398010" cy="2554545"/>
          </a:xfrm>
          <a:prstGeom prst="rect">
            <a:avLst/>
          </a:prstGeom>
          <a:noFill/>
        </p:spPr>
        <p:txBody>
          <a:bodyPr wrap="square" rtlCol="0">
            <a:spAutoFit/>
          </a:bodyPr>
          <a:lstStyle/>
          <a:p>
            <a:r>
              <a:rPr lang="ru-RU" sz="1600" b="1" i="1" dirty="0" smtClean="0">
                <a:solidFill>
                  <a:schemeClr val="bg1"/>
                </a:solidFill>
              </a:rPr>
              <a:t>         </a:t>
            </a:r>
            <a:r>
              <a:rPr lang="ru-RU" sz="1600" b="1" i="1" u="sng" dirty="0" smtClean="0">
                <a:solidFill>
                  <a:schemeClr val="bg1"/>
                </a:solidFill>
              </a:rPr>
              <a:t>Александровская школа </a:t>
            </a:r>
          </a:p>
          <a:p>
            <a:r>
              <a:rPr lang="ru-RU" sz="1600" b="1" i="1" u="sng" dirty="0" smtClean="0">
                <a:solidFill>
                  <a:schemeClr val="bg1"/>
                </a:solidFill>
              </a:rPr>
              <a:t>кружевниц имела свои отличия:</a:t>
            </a:r>
          </a:p>
          <a:p>
            <a:endParaRPr lang="ru-RU" sz="1600" b="1" i="1" dirty="0" smtClean="0">
              <a:solidFill>
                <a:schemeClr val="bg1"/>
              </a:solidFill>
            </a:endParaRPr>
          </a:p>
          <a:p>
            <a:pPr marL="285750" indent="-285750">
              <a:buFont typeface="Arial" panose="020B0604020202020204" pitchFamily="34" charset="0"/>
              <a:buChar char="•"/>
            </a:pPr>
            <a:r>
              <a:rPr lang="ru-RU" sz="1400" b="1" i="1" dirty="0" smtClean="0">
                <a:solidFill>
                  <a:schemeClr val="bg1"/>
                </a:solidFill>
              </a:rPr>
              <a:t>располагалась она особняком, то есть отдельно от куста кружевных мастерских;</a:t>
            </a:r>
          </a:p>
          <a:p>
            <a:pPr marL="285750" indent="-285750">
              <a:buFont typeface="Arial" panose="020B0604020202020204" pitchFamily="34" charset="0"/>
              <a:buChar char="•"/>
            </a:pPr>
            <a:r>
              <a:rPr lang="ru-RU" sz="1400" b="1" i="1" dirty="0">
                <a:solidFill>
                  <a:schemeClr val="bg1"/>
                </a:solidFill>
              </a:rPr>
              <a:t>о</a:t>
            </a:r>
            <a:r>
              <a:rPr lang="ru-RU" sz="1400" b="1" i="1" dirty="0" smtClean="0">
                <a:solidFill>
                  <a:schemeClr val="bg1"/>
                </a:solidFill>
              </a:rPr>
              <a:t>риентировалась не на взрослых, а на детей, так как из не нужно было переучивать;</a:t>
            </a:r>
          </a:p>
          <a:p>
            <a:pPr marL="285750" indent="-285750">
              <a:buFont typeface="Arial" panose="020B0604020202020204" pitchFamily="34" charset="0"/>
              <a:buChar char="•"/>
            </a:pPr>
            <a:r>
              <a:rPr lang="ru-RU" sz="1400" b="1" i="1" dirty="0" smtClean="0">
                <a:solidFill>
                  <a:schemeClr val="bg1"/>
                </a:solidFill>
              </a:rPr>
              <a:t>давала не только профессиональные навыки, но и начальное образование.</a:t>
            </a:r>
            <a:endParaRPr lang="ru-RU" sz="1400" b="1" i="1" dirty="0">
              <a:solidFill>
                <a:schemeClr val="bg1"/>
              </a:solidFill>
            </a:endParaRPr>
          </a:p>
        </p:txBody>
      </p:sp>
      <p:sp>
        <p:nvSpPr>
          <p:cNvPr id="13" name="Прямоугольник 12"/>
          <p:cNvSpPr/>
          <p:nvPr/>
        </p:nvSpPr>
        <p:spPr>
          <a:xfrm>
            <a:off x="2532055" y="1166936"/>
            <a:ext cx="2345568" cy="2031325"/>
          </a:xfrm>
          <a:prstGeom prst="rect">
            <a:avLst/>
          </a:prstGeom>
        </p:spPr>
        <p:txBody>
          <a:bodyPr wrap="square">
            <a:spAutoFit/>
          </a:bodyPr>
          <a:lstStyle/>
          <a:p>
            <a:pPr algn="ctr"/>
            <a:r>
              <a:rPr lang="ru-RU" b="1" i="1" dirty="0" smtClean="0">
                <a:solidFill>
                  <a:schemeClr val="bg1"/>
                </a:solidFill>
              </a:rPr>
              <a:t>Александровская школа-мастерская  обучала самой сложной технике  кружевоплетения – коклюшечному кружеву.</a:t>
            </a:r>
            <a:endParaRPr lang="ru-RU" b="1" i="1" dirty="0">
              <a:solidFill>
                <a:schemeClr val="bg1"/>
              </a:solidFill>
            </a:endParaRPr>
          </a:p>
        </p:txBody>
      </p:sp>
      <p:sp>
        <p:nvSpPr>
          <p:cNvPr id="2" name="Номер слайда 1"/>
          <p:cNvSpPr>
            <a:spLocks noGrp="1"/>
          </p:cNvSpPr>
          <p:nvPr>
            <p:ph type="sldNum" sz="quarter" idx="12"/>
          </p:nvPr>
        </p:nvSpPr>
        <p:spPr/>
        <p:txBody>
          <a:bodyPr/>
          <a:lstStyle/>
          <a:p>
            <a:fld id="{B19B0651-EE4F-4900-A07F-96A6BFA9D0F0}" type="slidenum">
              <a:rPr lang="ru-RU" smtClean="0"/>
              <a:pPr/>
              <a:t>46</a:t>
            </a:fld>
            <a:endParaRPr lang="ru-RU"/>
          </a:p>
        </p:txBody>
      </p:sp>
    </p:spTree>
    <p:extLst>
      <p:ext uri="{BB962C8B-B14F-4D97-AF65-F5344CB8AC3E}">
        <p14:creationId xmlns:p14="http://schemas.microsoft.com/office/powerpoint/2010/main" val="139654284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116632"/>
            <a:ext cx="5769400" cy="400110"/>
          </a:xfrm>
          <a:prstGeom prst="rect">
            <a:avLst/>
          </a:prstGeom>
        </p:spPr>
        <p:txBody>
          <a:bodyPr wrap="none">
            <a:spAutoFit/>
          </a:bodyPr>
          <a:lstStyle/>
          <a:p>
            <a:r>
              <a:rPr lang="ru-RU" sz="2000" b="1" i="1" dirty="0">
                <a:solidFill>
                  <a:schemeClr val="bg1"/>
                </a:solidFill>
              </a:rPr>
              <a:t>Из истории </a:t>
            </a:r>
            <a:r>
              <a:rPr lang="ru-RU" sz="2000" b="1" i="1" dirty="0" smtClean="0">
                <a:solidFill>
                  <a:schemeClr val="bg1"/>
                </a:solidFill>
              </a:rPr>
              <a:t>кружевоплетения в </a:t>
            </a:r>
            <a:r>
              <a:rPr lang="ru-RU" sz="2000" b="1" i="1" dirty="0" err="1" smtClean="0">
                <a:solidFill>
                  <a:schemeClr val="bg1"/>
                </a:solidFill>
              </a:rPr>
              <a:t>Александрово</a:t>
            </a:r>
            <a:r>
              <a:rPr lang="ru-RU" sz="2000" b="1" i="1" dirty="0" smtClean="0">
                <a:solidFill>
                  <a:schemeClr val="bg1"/>
                </a:solidFill>
              </a:rPr>
              <a:t> </a:t>
            </a:r>
            <a:r>
              <a:rPr lang="ru-RU" sz="2000" b="1" i="1" dirty="0">
                <a:solidFill>
                  <a:schemeClr val="bg1"/>
                </a:solidFill>
              </a:rPr>
              <a:t>…</a:t>
            </a:r>
          </a:p>
        </p:txBody>
      </p:sp>
      <p:sp>
        <p:nvSpPr>
          <p:cNvPr id="4" name="TextBox 3"/>
          <p:cNvSpPr txBox="1"/>
          <p:nvPr/>
        </p:nvSpPr>
        <p:spPr>
          <a:xfrm>
            <a:off x="107504" y="516742"/>
            <a:ext cx="8670529" cy="6124754"/>
          </a:xfrm>
          <a:prstGeom prst="rect">
            <a:avLst/>
          </a:prstGeom>
          <a:noFill/>
        </p:spPr>
        <p:txBody>
          <a:bodyPr wrap="square" rtlCol="0">
            <a:spAutoFit/>
          </a:bodyPr>
          <a:lstStyle/>
          <a:p>
            <a:r>
              <a:rPr lang="ru-RU" sz="1400" b="1" i="1" dirty="0" smtClean="0">
                <a:solidFill>
                  <a:schemeClr val="bg1"/>
                </a:solidFill>
              </a:rPr>
              <a:t>«… Дата открытия Александровской мастерской в документах указывается по-разному – 1892 и 1894 г. Очевидно, кружевная мастерская, возникнув в 1892 г., сразу после получения И.В. Щаповым участка земли, находилась на содержании Земства, которое оплачивало и преподавателей (мастериц), и содержание дома, находившегося в собственности И.В. Щапова, если он не подарил его Земству.</a:t>
            </a:r>
          </a:p>
          <a:p>
            <a:r>
              <a:rPr lang="ru-RU" sz="1400" b="1" i="1" dirty="0">
                <a:solidFill>
                  <a:schemeClr val="bg1"/>
                </a:solidFill>
              </a:rPr>
              <a:t> </a:t>
            </a:r>
            <a:r>
              <a:rPr lang="ru-RU" sz="1400" b="1" i="1" dirty="0" smtClean="0">
                <a:solidFill>
                  <a:schemeClr val="bg1"/>
                </a:solidFill>
              </a:rPr>
              <a:t>      В Справочнике Московского губернского земства «Кустарная промышленность Московской губернии» за 1913 г. указывается 1894 г. как «год открытия кружевной школы в с. </a:t>
            </a:r>
            <a:r>
              <a:rPr lang="ru-RU" sz="1400" b="1" i="1" dirty="0" err="1" smtClean="0">
                <a:solidFill>
                  <a:schemeClr val="bg1"/>
                </a:solidFill>
              </a:rPr>
              <a:t>Александрово</a:t>
            </a:r>
            <a:r>
              <a:rPr lang="ru-RU" sz="1400" b="1" i="1" dirty="0" smtClean="0">
                <a:solidFill>
                  <a:schemeClr val="bg1"/>
                </a:solidFill>
              </a:rPr>
              <a:t>». Может быть, здесь имеется в виду организация в мастерской учебного процесса, что сделало её школой? В Докладе о содействии кустарным промыслам за 1895 г. говорится, что «в кружевной мастерской обучалось 15 девочек новым приёмам кружевного дела.»</a:t>
            </a:r>
          </a:p>
          <a:p>
            <a:endParaRPr lang="ru-RU" sz="1400" b="1" i="1" dirty="0">
              <a:solidFill>
                <a:schemeClr val="bg1"/>
              </a:solidFill>
            </a:endParaRPr>
          </a:p>
          <a:p>
            <a:r>
              <a:rPr lang="ru-RU" sz="1400" b="1" i="1" dirty="0" smtClean="0">
                <a:solidFill>
                  <a:schemeClr val="bg1"/>
                </a:solidFill>
              </a:rPr>
              <a:t>     Заведующая Александровской мастерской-школой </a:t>
            </a:r>
            <a:r>
              <a:rPr lang="ru-RU" sz="1400" b="1" i="1" dirty="0">
                <a:solidFill>
                  <a:schemeClr val="bg1"/>
                </a:solidFill>
              </a:rPr>
              <a:t>М</a:t>
            </a:r>
            <a:r>
              <a:rPr lang="ru-RU" sz="1400" b="1" i="1" dirty="0" smtClean="0">
                <a:solidFill>
                  <a:schemeClr val="bg1"/>
                </a:solidFill>
              </a:rPr>
              <a:t>ария Александровна Шатова была профессиональной мастерицей по кружевоплетению, так как окончила Мариинскую школу кружевниц в Петербурге. И сама организация работы Александровской школы, методика преподавания и оборудование для работы следовали образцу этой известной в свое время школы. </a:t>
            </a:r>
          </a:p>
          <a:p>
            <a:r>
              <a:rPr lang="ru-RU" sz="1400" b="1" i="1" dirty="0">
                <a:solidFill>
                  <a:schemeClr val="bg1"/>
                </a:solidFill>
              </a:rPr>
              <a:t> </a:t>
            </a:r>
            <a:r>
              <a:rPr lang="ru-RU" sz="1400" b="1" i="1" dirty="0" smtClean="0">
                <a:solidFill>
                  <a:schemeClr val="bg1"/>
                </a:solidFill>
              </a:rPr>
              <a:t>      В школе учились девочки как из самого Александрова, так и, главным образом, из соседних деревень. Возраст обучающихся был от 10 до 13 лет. В зимнее время было выделено специальное помещение для ночлега. С утра до обеда ежедневно ученицы занимались обучением грамоте, а после обеда, с перерывами на чай, прогулку и ужин, плели кружева до 8 часов вечера. Питание учениц осуществлялось за счет земства. По воспоминаниям учениц школы, девочку привозили в школу после окончания полевых работ вместе с мешком картофеля, который был единственной платой за её содержание зимой.</a:t>
            </a:r>
          </a:p>
          <a:p>
            <a:r>
              <a:rPr lang="ru-RU" sz="1400" b="1" i="1" dirty="0">
                <a:solidFill>
                  <a:schemeClr val="bg1"/>
                </a:solidFill>
              </a:rPr>
              <a:t> </a:t>
            </a:r>
            <a:r>
              <a:rPr lang="ru-RU" sz="1400" b="1" i="1" dirty="0" smtClean="0">
                <a:solidFill>
                  <a:schemeClr val="bg1"/>
                </a:solidFill>
              </a:rPr>
              <a:t>      </a:t>
            </a:r>
          </a:p>
          <a:p>
            <a:r>
              <a:rPr lang="ru-RU" sz="1400" b="1" i="1" dirty="0">
                <a:solidFill>
                  <a:schemeClr val="bg1"/>
                </a:solidFill>
              </a:rPr>
              <a:t> </a:t>
            </a:r>
            <a:r>
              <a:rPr lang="ru-RU" sz="1400" b="1" i="1" dirty="0" smtClean="0">
                <a:solidFill>
                  <a:schemeClr val="bg1"/>
                </a:solidFill>
              </a:rPr>
              <a:t>      Успешная деятельность кружевной мастерской-школы при ограниченности её </a:t>
            </a:r>
          </a:p>
          <a:p>
            <a:r>
              <a:rPr lang="ru-RU" sz="1400" b="1" i="1" dirty="0" smtClean="0">
                <a:solidFill>
                  <a:schemeClr val="bg1"/>
                </a:solidFill>
              </a:rPr>
              <a:t>размеров вызывала перед Московским земством вопрос о возможности её расширения и </a:t>
            </a:r>
          </a:p>
          <a:p>
            <a:r>
              <a:rPr lang="ru-RU" sz="1400" b="1" i="1" dirty="0" smtClean="0">
                <a:solidFill>
                  <a:schemeClr val="bg1"/>
                </a:solidFill>
              </a:rPr>
              <a:t>постройки нового здания, так как она находилась со времени И.В. Щапова в обычном </a:t>
            </a:r>
          </a:p>
          <a:p>
            <a:r>
              <a:rPr lang="ru-RU" sz="1400" b="1" i="1" dirty="0" smtClean="0">
                <a:solidFill>
                  <a:schemeClr val="bg1"/>
                </a:solidFill>
              </a:rPr>
              <a:t>крестьянском доме… Наконец, в 1912 г. рядом со старым деревянным, было построено </a:t>
            </a:r>
          </a:p>
          <a:p>
            <a:r>
              <a:rPr lang="ru-RU" sz="1400" b="1" i="1" dirty="0" smtClean="0">
                <a:solidFill>
                  <a:schemeClr val="bg1"/>
                </a:solidFill>
              </a:rPr>
              <a:t>новое полутораэтажное кирпичное здание с водопроводом… Поскольку в Александровской</a:t>
            </a:r>
          </a:p>
          <a:p>
            <a:r>
              <a:rPr lang="ru-RU" sz="1400" b="1" i="1" dirty="0" smtClean="0">
                <a:solidFill>
                  <a:schemeClr val="bg1"/>
                </a:solidFill>
              </a:rPr>
              <a:t> школе учили не только кружевоплетению, но и другим видам работы с нитью и тканью, </a:t>
            </a:r>
          </a:p>
          <a:p>
            <a:r>
              <a:rPr lang="ru-RU" sz="1400" b="1" i="1" dirty="0" smtClean="0">
                <a:solidFill>
                  <a:schemeClr val="bg1"/>
                </a:solidFill>
              </a:rPr>
              <a:t>была введена новая должность мастерицы по шитью…»</a:t>
            </a: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03109" y="4854915"/>
            <a:ext cx="1451352" cy="1268860"/>
          </a:xfrm>
          <a:prstGeom prst="rect">
            <a:avLst/>
          </a:prstGeom>
        </p:spPr>
        <p:style>
          <a:lnRef idx="0">
            <a:schemeClr val="dk1"/>
          </a:lnRef>
          <a:fillRef idx="3">
            <a:schemeClr val="dk1"/>
          </a:fillRef>
          <a:effectRef idx="3">
            <a:schemeClr val="dk1"/>
          </a:effectRef>
          <a:fontRef idx="minor">
            <a:schemeClr val="lt1"/>
          </a:fontRef>
        </p:style>
      </p:pic>
      <p:sp>
        <p:nvSpPr>
          <p:cNvPr id="6" name="TextBox 5"/>
          <p:cNvSpPr txBox="1"/>
          <p:nvPr/>
        </p:nvSpPr>
        <p:spPr>
          <a:xfrm>
            <a:off x="7580713" y="6165304"/>
            <a:ext cx="1296144" cy="553998"/>
          </a:xfrm>
          <a:prstGeom prst="rect">
            <a:avLst/>
          </a:prstGeom>
          <a:noFill/>
        </p:spPr>
        <p:txBody>
          <a:bodyPr wrap="square" rtlCol="0">
            <a:spAutoFit/>
          </a:bodyPr>
          <a:lstStyle/>
          <a:p>
            <a:pPr algn="ctr"/>
            <a:r>
              <a:rPr lang="ru-RU" sz="1000" b="1" dirty="0" smtClean="0">
                <a:solidFill>
                  <a:schemeClr val="bg1"/>
                </a:solidFill>
              </a:rPr>
              <a:t>Сколок ангела для плетения на коклюшках</a:t>
            </a:r>
            <a:endParaRPr lang="ru-RU" sz="1000" b="1" dirty="0">
              <a:solidFill>
                <a:schemeClr val="bg1"/>
              </a:solidFill>
            </a:endParaRPr>
          </a:p>
        </p:txBody>
      </p:sp>
      <p:sp>
        <p:nvSpPr>
          <p:cNvPr id="3" name="Номер слайда 2"/>
          <p:cNvSpPr>
            <a:spLocks noGrp="1"/>
          </p:cNvSpPr>
          <p:nvPr>
            <p:ph type="sldNum" sz="quarter" idx="12"/>
          </p:nvPr>
        </p:nvSpPr>
        <p:spPr/>
        <p:txBody>
          <a:bodyPr/>
          <a:lstStyle/>
          <a:p>
            <a:fld id="{B19B0651-EE4F-4900-A07F-96A6BFA9D0F0}" type="slidenum">
              <a:rPr lang="ru-RU" smtClean="0"/>
              <a:pPr/>
              <a:t>47</a:t>
            </a:fld>
            <a:endParaRPr lang="ru-RU"/>
          </a:p>
        </p:txBody>
      </p:sp>
    </p:spTree>
    <p:extLst>
      <p:ext uri="{BB962C8B-B14F-4D97-AF65-F5344CB8AC3E}">
        <p14:creationId xmlns:p14="http://schemas.microsoft.com/office/powerpoint/2010/main" val="60378073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1410673"/>
            <a:ext cx="4883623" cy="4282776"/>
          </a:xfrm>
          <a:prstGeom prst="rect">
            <a:avLst/>
          </a:prstGeom>
        </p:spPr>
        <p:style>
          <a:lnRef idx="0">
            <a:schemeClr val="accent2"/>
          </a:lnRef>
          <a:fillRef idx="3">
            <a:schemeClr val="accent2"/>
          </a:fillRef>
          <a:effectRef idx="3">
            <a:schemeClr val="accent2"/>
          </a:effectRef>
          <a:fontRef idx="minor">
            <a:schemeClr val="lt1"/>
          </a:fontRef>
        </p:style>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7452" y="618961"/>
            <a:ext cx="2250460" cy="3000365"/>
          </a:xfrm>
          <a:prstGeom prst="rect">
            <a:avLst/>
          </a:prstGeom>
        </p:spPr>
        <p:style>
          <a:lnRef idx="0">
            <a:schemeClr val="accent2"/>
          </a:lnRef>
          <a:fillRef idx="3">
            <a:schemeClr val="accent2"/>
          </a:fillRef>
          <a:effectRef idx="3">
            <a:schemeClr val="accent2"/>
          </a:effectRef>
          <a:fontRef idx="minor">
            <a:schemeClr val="lt1"/>
          </a:fontRef>
        </p:style>
      </p:pic>
      <p:sp>
        <p:nvSpPr>
          <p:cNvPr id="4" name="TextBox 3"/>
          <p:cNvSpPr txBox="1"/>
          <p:nvPr/>
        </p:nvSpPr>
        <p:spPr>
          <a:xfrm>
            <a:off x="-205077" y="743960"/>
            <a:ext cx="6309426" cy="523220"/>
          </a:xfrm>
          <a:prstGeom prst="rect">
            <a:avLst/>
          </a:prstGeom>
          <a:noFill/>
        </p:spPr>
        <p:txBody>
          <a:bodyPr wrap="square" rtlCol="0">
            <a:spAutoFit/>
          </a:bodyPr>
          <a:lstStyle/>
          <a:p>
            <a:pPr algn="ctr"/>
            <a:r>
              <a:rPr lang="ru-RU" sz="1400" b="1" dirty="0" smtClean="0">
                <a:solidFill>
                  <a:schemeClr val="bg1"/>
                </a:solidFill>
              </a:rPr>
              <a:t>КАРТА - СХЕМА РАСПОЛОЖЕНИЯ ЗЕНИТНЫХ ПРОЖЕКОРОВ </a:t>
            </a:r>
          </a:p>
          <a:p>
            <a:pPr algn="ctr"/>
            <a:r>
              <a:rPr lang="ru-RU" sz="1400" b="1" dirty="0" smtClean="0">
                <a:solidFill>
                  <a:schemeClr val="bg1"/>
                </a:solidFill>
              </a:rPr>
              <a:t>ПВО МОСКВЫ 1943 г.</a:t>
            </a:r>
            <a:endParaRPr lang="ru-RU" sz="1400" b="1" dirty="0">
              <a:solidFill>
                <a:schemeClr val="bg1"/>
              </a:solidFill>
            </a:endParaRPr>
          </a:p>
        </p:txBody>
      </p:sp>
      <p:sp>
        <p:nvSpPr>
          <p:cNvPr id="5" name="Овал 4"/>
          <p:cNvSpPr/>
          <p:nvPr/>
        </p:nvSpPr>
        <p:spPr>
          <a:xfrm>
            <a:off x="5625631" y="4018851"/>
            <a:ext cx="478718" cy="439117"/>
          </a:xfrm>
          <a:prstGeom prst="ellipse">
            <a:avLst/>
          </a:prstGeom>
          <a:solidFill>
            <a:srgbClr val="0070C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Овал 5"/>
          <p:cNvSpPr/>
          <p:nvPr/>
        </p:nvSpPr>
        <p:spPr>
          <a:xfrm>
            <a:off x="5625631" y="4830999"/>
            <a:ext cx="478718" cy="470209"/>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6406097" y="3946021"/>
            <a:ext cx="2333075" cy="584775"/>
          </a:xfrm>
          <a:prstGeom prst="rect">
            <a:avLst/>
          </a:prstGeom>
        </p:spPr>
        <p:txBody>
          <a:bodyPr wrap="none">
            <a:spAutoFit/>
          </a:bodyPr>
          <a:lstStyle/>
          <a:p>
            <a:r>
              <a:rPr lang="ru-RU" sz="1600" b="1" dirty="0" smtClean="0">
                <a:solidFill>
                  <a:schemeClr val="bg1"/>
                </a:solidFill>
                <a:effectLst>
                  <a:outerShdw blurRad="38100" dist="38100" dir="2700000" algn="tl">
                    <a:srgbClr val="000000">
                      <a:alpha val="43137"/>
                    </a:srgbClr>
                  </a:outerShdw>
                </a:effectLst>
                <a:cs typeface="Times New Roman" panose="02020603050405020304" pitchFamily="18" charset="0"/>
              </a:rPr>
              <a:t>Позиции прожекторов-</a:t>
            </a:r>
          </a:p>
          <a:p>
            <a:r>
              <a:rPr lang="ru-RU" sz="1600" b="1" dirty="0" smtClean="0">
                <a:solidFill>
                  <a:schemeClr val="bg1"/>
                </a:solidFill>
                <a:effectLst>
                  <a:outerShdw blurRad="38100" dist="38100" dir="2700000" algn="tl">
                    <a:srgbClr val="000000">
                      <a:alpha val="43137"/>
                    </a:srgbClr>
                  </a:outerShdw>
                </a:effectLst>
                <a:cs typeface="Times New Roman" panose="02020603050405020304" pitchFamily="18" charset="0"/>
              </a:rPr>
              <a:t>искателей</a:t>
            </a:r>
            <a:endParaRPr lang="ru-RU" sz="1600" b="1" dirty="0">
              <a:solidFill>
                <a:schemeClr val="bg1"/>
              </a:solidFill>
              <a:effectLst>
                <a:outerShdw blurRad="38100" dist="38100" dir="2700000" algn="tl">
                  <a:srgbClr val="000000">
                    <a:alpha val="43137"/>
                  </a:srgbClr>
                </a:outerShdw>
              </a:effectLst>
              <a:cs typeface="Times New Roman" panose="02020603050405020304" pitchFamily="18" charset="0"/>
            </a:endParaRPr>
          </a:p>
        </p:txBody>
      </p:sp>
      <p:sp>
        <p:nvSpPr>
          <p:cNvPr id="8" name="Прямоугольник 7"/>
          <p:cNvSpPr/>
          <p:nvPr/>
        </p:nvSpPr>
        <p:spPr>
          <a:xfrm>
            <a:off x="6410616" y="4760690"/>
            <a:ext cx="2333075" cy="584775"/>
          </a:xfrm>
          <a:prstGeom prst="rect">
            <a:avLst/>
          </a:prstGeom>
        </p:spPr>
        <p:txBody>
          <a:bodyPr wrap="none">
            <a:spAutoFit/>
          </a:bodyPr>
          <a:lstStyle/>
          <a:p>
            <a:r>
              <a:rPr lang="ru-RU" sz="1600" b="1" dirty="0" smtClean="0">
                <a:solidFill>
                  <a:schemeClr val="bg1"/>
                </a:solidFill>
                <a:effectLst>
                  <a:outerShdw blurRad="38100" dist="38100" dir="2700000" algn="tl">
                    <a:srgbClr val="000000">
                      <a:alpha val="43137"/>
                    </a:srgbClr>
                  </a:outerShdw>
                </a:effectLst>
                <a:cs typeface="Times New Roman" panose="02020603050405020304" pitchFamily="18" charset="0"/>
              </a:rPr>
              <a:t>Позиции прожекторов-</a:t>
            </a:r>
          </a:p>
          <a:p>
            <a:r>
              <a:rPr lang="ru-RU" sz="1600" b="1" dirty="0" smtClean="0">
                <a:solidFill>
                  <a:schemeClr val="bg1"/>
                </a:solidFill>
                <a:effectLst>
                  <a:outerShdw blurRad="38100" dist="38100" dir="2700000" algn="tl">
                    <a:srgbClr val="000000">
                      <a:alpha val="43137"/>
                    </a:srgbClr>
                  </a:outerShdw>
                </a:effectLst>
                <a:cs typeface="Times New Roman" panose="02020603050405020304" pitchFamily="18" charset="0"/>
              </a:rPr>
              <a:t>сопроводителей</a:t>
            </a:r>
            <a:endParaRPr lang="ru-RU" sz="1600" b="1" dirty="0">
              <a:solidFill>
                <a:schemeClr val="bg1"/>
              </a:solidFill>
              <a:effectLst>
                <a:outerShdw blurRad="38100" dist="38100" dir="2700000" algn="tl">
                  <a:srgbClr val="000000">
                    <a:alpha val="43137"/>
                  </a:srgbClr>
                </a:outerShdw>
              </a:effectLst>
              <a:cs typeface="Times New Roman" panose="02020603050405020304" pitchFamily="18" charset="0"/>
            </a:endParaRPr>
          </a:p>
        </p:txBody>
      </p:sp>
      <p:sp>
        <p:nvSpPr>
          <p:cNvPr id="9" name="Прямоугольник 8"/>
          <p:cNvSpPr/>
          <p:nvPr/>
        </p:nvSpPr>
        <p:spPr>
          <a:xfrm>
            <a:off x="539552" y="83206"/>
            <a:ext cx="8280920" cy="400110"/>
          </a:xfrm>
          <a:prstGeom prst="rect">
            <a:avLst/>
          </a:prstGeom>
        </p:spPr>
        <p:txBody>
          <a:bodyPr wrap="square">
            <a:spAutoFit/>
          </a:bodyPr>
          <a:lstStyle/>
          <a:p>
            <a:pPr algn="ctr"/>
            <a:r>
              <a:rPr lang="ru-RU" sz="2000" b="1" i="1" dirty="0">
                <a:solidFill>
                  <a:schemeClr val="bg1"/>
                </a:solidFill>
              </a:rPr>
              <a:t>Великая Отечественная война на территории Щаповского поселения</a:t>
            </a:r>
          </a:p>
        </p:txBody>
      </p:sp>
      <p:sp>
        <p:nvSpPr>
          <p:cNvPr id="10" name="TextBox 9"/>
          <p:cNvSpPr txBox="1"/>
          <p:nvPr/>
        </p:nvSpPr>
        <p:spPr>
          <a:xfrm>
            <a:off x="323528" y="5836942"/>
            <a:ext cx="8712968" cy="923330"/>
          </a:xfrm>
          <a:prstGeom prst="rect">
            <a:avLst/>
          </a:prstGeom>
          <a:noFill/>
        </p:spPr>
        <p:txBody>
          <a:bodyPr wrap="square" rtlCol="0">
            <a:spAutoFit/>
          </a:bodyPr>
          <a:lstStyle/>
          <a:p>
            <a:r>
              <a:rPr lang="ru-RU" b="1" i="1" dirty="0" smtClean="0">
                <a:solidFill>
                  <a:schemeClr val="bg1"/>
                </a:solidFill>
              </a:rPr>
              <a:t>        Территория современного </a:t>
            </a:r>
            <a:r>
              <a:rPr lang="ru-RU" b="1" i="1" dirty="0">
                <a:solidFill>
                  <a:schemeClr val="bg1"/>
                </a:solidFill>
              </a:rPr>
              <a:t>Щ</a:t>
            </a:r>
            <a:r>
              <a:rPr lang="ru-RU" b="1" i="1" dirty="0" smtClean="0">
                <a:solidFill>
                  <a:schemeClr val="bg1"/>
                </a:solidFill>
              </a:rPr>
              <a:t>аповского поселения входила в 7-ое световое прожекторное поле, представленное на карте, и была местом дислокации 19 Зенитно-прожекторного полка</a:t>
            </a:r>
            <a:r>
              <a:rPr lang="ru-RU" b="1" i="1" dirty="0">
                <a:solidFill>
                  <a:schemeClr val="bg1"/>
                </a:solidFill>
              </a:rPr>
              <a:t>.</a:t>
            </a:r>
          </a:p>
        </p:txBody>
      </p:sp>
      <p:sp>
        <p:nvSpPr>
          <p:cNvPr id="11" name="Номер слайда 10"/>
          <p:cNvSpPr>
            <a:spLocks noGrp="1"/>
          </p:cNvSpPr>
          <p:nvPr>
            <p:ph type="sldNum" sz="quarter" idx="12"/>
          </p:nvPr>
        </p:nvSpPr>
        <p:spPr/>
        <p:txBody>
          <a:bodyPr/>
          <a:lstStyle/>
          <a:p>
            <a:fld id="{B19B0651-EE4F-4900-A07F-96A6BFA9D0F0}" type="slidenum">
              <a:rPr lang="ru-RU" smtClean="0"/>
              <a:pPr/>
              <a:t>48</a:t>
            </a:fld>
            <a:endParaRPr lang="ru-RU"/>
          </a:p>
        </p:txBody>
      </p:sp>
    </p:spTree>
    <p:extLst>
      <p:ext uri="{BB962C8B-B14F-4D97-AF65-F5344CB8AC3E}">
        <p14:creationId xmlns:p14="http://schemas.microsoft.com/office/powerpoint/2010/main" val="22955062"/>
      </p:ext>
    </p:extLst>
  </p:cSld>
  <p:clrMapOvr>
    <a:masterClrMapping/>
  </p:clrMapOvr>
  <mc:AlternateContent xmlns:mc="http://schemas.openxmlformats.org/markup-compatibility/2006" xmlns:p14="http://schemas.microsoft.com/office/powerpoint/2010/main">
    <mc:Choice Requires="p14">
      <p:transition p14:dur="250" advClick="0" advTm="11000"/>
    </mc:Choice>
    <mc:Fallback xmlns="">
      <p:transition advClick="0" advTm="11000"/>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ГРОМАДИН Михаил Степанович.">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179512" y="116632"/>
            <a:ext cx="1758140" cy="2664296"/>
          </a:xfrm>
          <a:prstGeom prst="rect">
            <a:avLst/>
          </a:prstGeom>
          <a:ln/>
        </p:spPr>
        <p:style>
          <a:lnRef idx="0">
            <a:schemeClr val="dk1"/>
          </a:lnRef>
          <a:fillRef idx="3">
            <a:schemeClr val="dk1"/>
          </a:fillRef>
          <a:effectRef idx="3">
            <a:schemeClr val="dk1"/>
          </a:effectRef>
          <a:fontRef idx="minor">
            <a:schemeClr val="lt1"/>
          </a:fontRef>
        </p:style>
      </p:pic>
      <p:sp>
        <p:nvSpPr>
          <p:cNvPr id="4" name="Rectangle 1"/>
          <p:cNvSpPr>
            <a:spLocks noChangeArrowheads="1"/>
          </p:cNvSpPr>
          <p:nvPr/>
        </p:nvSpPr>
        <p:spPr bwMode="auto">
          <a:xfrm>
            <a:off x="2005825" y="118165"/>
            <a:ext cx="597666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kumimoji="0" lang="ru-RU" altLang="ru-RU" sz="1200" b="1" i="1" u="sng" strike="noStrike" cap="none" normalizeH="0" baseline="0" dirty="0" smtClean="0">
                <a:ln>
                  <a:noFill/>
                </a:ln>
                <a:solidFill>
                  <a:schemeClr val="bg1"/>
                </a:solidFill>
                <a:effectLst/>
              </a:rPr>
              <a:t>Михаил Степанович Громадин (</a:t>
            </a:r>
            <a:r>
              <a:rPr kumimoji="0" lang="ru-RU" altLang="ru-RU" sz="1200" b="1" i="1" u="sng" strike="noStrike" cap="none" normalizeH="0" dirty="0" smtClean="0">
                <a:ln>
                  <a:noFill/>
                </a:ln>
                <a:solidFill>
                  <a:schemeClr val="bg1"/>
                </a:solidFill>
                <a:effectLst/>
              </a:rPr>
              <a:t>1899</a:t>
            </a:r>
            <a:r>
              <a:rPr kumimoji="0" lang="ru-RU" altLang="ru-RU" sz="1200" b="1" i="1" u="sng" strike="noStrike" cap="none" normalizeH="0" baseline="0" dirty="0" smtClean="0">
                <a:ln>
                  <a:noFill/>
                </a:ln>
                <a:solidFill>
                  <a:schemeClr val="bg1"/>
                </a:solidFill>
                <a:effectLst/>
              </a:rPr>
              <a:t>— 1962)</a:t>
            </a:r>
            <a:r>
              <a:rPr kumimoji="0" lang="ru-RU" altLang="ru-RU" sz="1200" b="1" i="1" u="none" strike="noStrike" cap="none" normalizeH="0" baseline="0" dirty="0" smtClean="0">
                <a:ln>
                  <a:noFill/>
                </a:ln>
                <a:solidFill>
                  <a:schemeClr val="bg1"/>
                </a:solidFill>
                <a:effectLst/>
              </a:rPr>
              <a:t> — советский военачальник</a:t>
            </a:r>
            <a:r>
              <a:rPr lang="ru-RU" altLang="ru-RU" sz="1200" b="1" i="1" dirty="0" smtClean="0">
                <a:solidFill>
                  <a:schemeClr val="bg1"/>
                </a:solidFill>
              </a:rPr>
              <a:t>, </a:t>
            </a:r>
            <a:r>
              <a:rPr lang="ru-RU" altLang="ru-RU" sz="1200" b="1" i="1" dirty="0">
                <a:solidFill>
                  <a:schemeClr val="bg1"/>
                </a:solidFill>
              </a:rPr>
              <a:t>генерал-полковник, создатель системы </a:t>
            </a:r>
            <a:r>
              <a:rPr lang="ru-RU" altLang="ru-RU" sz="1200" b="1" i="1" dirty="0" smtClean="0">
                <a:solidFill>
                  <a:schemeClr val="bg1"/>
                </a:solidFill>
              </a:rPr>
              <a:t>противовоздушной обороны</a:t>
            </a:r>
            <a:r>
              <a:rPr kumimoji="0" lang="ru-RU" altLang="ru-RU" sz="1200" b="1" i="1" u="none" strike="noStrike" cap="none" normalizeH="0" baseline="0" dirty="0" smtClean="0">
                <a:ln>
                  <a:noFill/>
                </a:ln>
                <a:solidFill>
                  <a:schemeClr val="bg1"/>
                </a:solidFill>
                <a:effectLst/>
              </a:rPr>
              <a:t>. Командующий войсками ПВО страны с ноября</a:t>
            </a:r>
            <a:r>
              <a:rPr kumimoji="0" lang="ru-RU" altLang="ru-RU" sz="1200" b="1" i="1" u="none" strike="noStrike" cap="none" normalizeH="0" dirty="0" smtClean="0">
                <a:ln>
                  <a:noFill/>
                </a:ln>
                <a:solidFill>
                  <a:schemeClr val="bg1"/>
                </a:solidFill>
                <a:effectLst/>
              </a:rPr>
              <a:t> </a:t>
            </a:r>
            <a:r>
              <a:rPr kumimoji="0" lang="ru-RU" altLang="ru-RU" sz="1200" b="1" i="1" u="none" strike="noStrike" cap="none" normalizeH="0" baseline="0" dirty="0" smtClean="0">
                <a:ln>
                  <a:noFill/>
                </a:ln>
                <a:solidFill>
                  <a:schemeClr val="bg1"/>
                </a:solidFill>
                <a:effectLst/>
              </a:rPr>
              <a:t>1941 г. по июнь 1943 г. и с апреля 1946 г . по май 1950г. Командующий «Салютом Победы» 1945 г. в Москве.  </a:t>
            </a:r>
          </a:p>
        </p:txBody>
      </p:sp>
      <p:pic>
        <p:nvPicPr>
          <p:cNvPr id="5" name="Рисунок 4" descr="Генерал-полковник М. С. Громадин">
            <a:hlinkClick r:id="rId4"/>
          </p:cNvPr>
          <p:cNvPicPr/>
          <p:nvPr/>
        </p:nvPicPr>
        <p:blipFill>
          <a:blip r:embed="rId5">
            <a:extLst>
              <a:ext uri="{28A0092B-C50C-407E-A947-70E740481C1C}">
                <a14:useLocalDpi xmlns:a14="http://schemas.microsoft.com/office/drawing/2010/main" val="0"/>
              </a:ext>
            </a:extLst>
          </a:blip>
          <a:srcRect/>
          <a:stretch>
            <a:fillRect/>
          </a:stretch>
        </p:blipFill>
        <p:spPr bwMode="auto">
          <a:xfrm>
            <a:off x="4644008" y="1146467"/>
            <a:ext cx="4302031" cy="3866709"/>
          </a:xfrm>
          <a:prstGeom prst="rect">
            <a:avLst/>
          </a:prstGeom>
          <a:ln/>
        </p:spPr>
        <p:style>
          <a:lnRef idx="0">
            <a:schemeClr val="dk1"/>
          </a:lnRef>
          <a:fillRef idx="3">
            <a:schemeClr val="dk1"/>
          </a:fillRef>
          <a:effectRef idx="3">
            <a:schemeClr val="dk1"/>
          </a:effectRef>
          <a:fontRef idx="minor">
            <a:schemeClr val="lt1"/>
          </a:fontRef>
        </p:style>
      </p:pic>
      <p:sp>
        <p:nvSpPr>
          <p:cNvPr id="6" name="Прямоугольник 5"/>
          <p:cNvSpPr/>
          <p:nvPr/>
        </p:nvSpPr>
        <p:spPr>
          <a:xfrm>
            <a:off x="2196263" y="1090465"/>
            <a:ext cx="2332509" cy="1690463"/>
          </a:xfrm>
          <a:prstGeom prst="rect">
            <a:avLst/>
          </a:prstGeom>
        </p:spPr>
        <p:txBody>
          <a:bodyPr wrap="square">
            <a:spAutoFit/>
          </a:bodyPr>
          <a:lstStyle/>
          <a:p>
            <a:pPr algn="ctr">
              <a:lnSpc>
                <a:spcPct val="107000"/>
              </a:lnSpc>
              <a:spcAft>
                <a:spcPts val="800"/>
              </a:spcAft>
            </a:pPr>
            <a:r>
              <a:rPr lang="ru-RU" sz="1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В феврале 1941 года генерал-майор М. С. Громадин был назначен командующим Московской зоной ПВО</a:t>
            </a:r>
            <a:r>
              <a:rPr lang="ru-RU" sz="1400" b="1" i="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Он стал создателем  ПВО Москвы практически «с нуля».</a:t>
            </a:r>
            <a:endParaRPr lang="ru-RU" sz="14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p:cNvSpPr txBox="1"/>
          <p:nvPr/>
        </p:nvSpPr>
        <p:spPr>
          <a:xfrm>
            <a:off x="251521" y="5120852"/>
            <a:ext cx="8694518" cy="1600438"/>
          </a:xfrm>
          <a:prstGeom prst="rect">
            <a:avLst/>
          </a:prstGeom>
          <a:noFill/>
        </p:spPr>
        <p:txBody>
          <a:bodyPr wrap="square" rtlCol="0">
            <a:spAutoFit/>
          </a:bodyPr>
          <a:lstStyle/>
          <a:p>
            <a:r>
              <a:rPr lang="ru-RU" sz="1200" b="1" i="1" dirty="0" smtClean="0">
                <a:solidFill>
                  <a:schemeClr val="bg1"/>
                </a:solidFill>
                <a:latin typeface="+mj-lt"/>
              </a:rPr>
              <a:t>«…русским удалось создать весьма эффективную защиту против ночных бомбардировщиков противника, пытающихся совершить налёт на Москву. Имеющиеся данные дают основания полагать, что ночная ПВО русских особенно хороша. Может быть наша военная миссия, находящаяся сейчас в СССР, получит какие-нибудь сведения, которые могут оказаться полезными для организации обороны Лондона.» -</a:t>
            </a:r>
          </a:p>
          <a:p>
            <a:endParaRPr lang="ru-RU" sz="1400" b="1" i="1" dirty="0" smtClean="0">
              <a:solidFill>
                <a:schemeClr val="bg1"/>
              </a:solidFill>
            </a:endParaRPr>
          </a:p>
          <a:p>
            <a:r>
              <a:rPr lang="ru-RU" sz="1200" b="1" i="1" dirty="0" smtClean="0">
                <a:solidFill>
                  <a:schemeClr val="bg1"/>
                </a:solidFill>
              </a:rPr>
              <a:t>                                    английский авиационный обозреватель газеты «</a:t>
            </a:r>
            <a:r>
              <a:rPr lang="ru-RU" sz="1200" b="1" i="1" dirty="0" err="1" smtClean="0">
                <a:solidFill>
                  <a:schemeClr val="bg1"/>
                </a:solidFill>
              </a:rPr>
              <a:t>Дейли</a:t>
            </a:r>
            <a:r>
              <a:rPr lang="ru-RU" sz="1200" b="1" i="1" dirty="0" smtClean="0">
                <a:solidFill>
                  <a:schemeClr val="bg1"/>
                </a:solidFill>
              </a:rPr>
              <a:t> телеграф энд </a:t>
            </a:r>
            <a:r>
              <a:rPr lang="ru-RU" sz="1200" b="1" i="1" dirty="0" err="1" smtClean="0">
                <a:solidFill>
                  <a:schemeClr val="bg1"/>
                </a:solidFill>
              </a:rPr>
              <a:t>Морнинг</a:t>
            </a:r>
            <a:r>
              <a:rPr lang="ru-RU" sz="1200" b="1" i="1" dirty="0" smtClean="0">
                <a:solidFill>
                  <a:schemeClr val="bg1"/>
                </a:solidFill>
              </a:rPr>
              <a:t> Пост»,</a:t>
            </a:r>
          </a:p>
          <a:p>
            <a:r>
              <a:rPr lang="ru-RU" sz="1200" b="1" i="1" dirty="0">
                <a:solidFill>
                  <a:schemeClr val="bg1"/>
                </a:solidFill>
              </a:rPr>
              <a:t> </a:t>
            </a:r>
            <a:r>
              <a:rPr lang="ru-RU" sz="1200" b="1" i="1" dirty="0" smtClean="0">
                <a:solidFill>
                  <a:schemeClr val="bg1"/>
                </a:solidFill>
              </a:rPr>
              <a:t>                                                                                                                                                       Лондон, 06.08.1941 г.  </a:t>
            </a:r>
            <a:endParaRPr lang="ru-RU" sz="1200" b="1" i="1" dirty="0">
              <a:solidFill>
                <a:schemeClr val="bg1"/>
              </a:solidFill>
            </a:endParaRPr>
          </a:p>
        </p:txBody>
      </p:sp>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858903">
            <a:off x="987623" y="3029942"/>
            <a:ext cx="2569144" cy="1774315"/>
          </a:xfrm>
          <a:prstGeom prst="rect">
            <a:avLst/>
          </a:prstGeom>
        </p:spPr>
        <p:style>
          <a:lnRef idx="0">
            <a:schemeClr val="accent1"/>
          </a:lnRef>
          <a:fillRef idx="3">
            <a:schemeClr val="accent1"/>
          </a:fillRef>
          <a:effectRef idx="3">
            <a:schemeClr val="accent1"/>
          </a:effectRef>
          <a:fontRef idx="minor">
            <a:schemeClr val="lt1"/>
          </a:fontRef>
        </p:style>
      </p:pic>
      <p:pic>
        <p:nvPicPr>
          <p:cNvPr id="3075" name="Picture 3" descr="https://img-fotki.yandex.ru/get/4606/103548746.84/0_de5c7_fd274ba1_XL.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50662" y="81463"/>
            <a:ext cx="1010613" cy="1488932"/>
          </a:xfrm>
          <a:prstGeom prst="rect">
            <a:avLst/>
          </a:prstGeom>
          <a:noFill/>
          <a:extLst>
            <a:ext uri="{909E8E84-426E-40DD-AFC4-6F175D3DCCD1}">
              <a14:hiddenFill xmlns:a14="http://schemas.microsoft.com/office/drawing/2010/main">
                <a:solidFill>
                  <a:srgbClr val="FFFFFF"/>
                </a:solidFill>
              </a14:hiddenFill>
            </a:ext>
          </a:extLst>
        </p:spPr>
      </p:pic>
      <p:sp>
        <p:nvSpPr>
          <p:cNvPr id="2" name="Номер слайда 1"/>
          <p:cNvSpPr>
            <a:spLocks noGrp="1"/>
          </p:cNvSpPr>
          <p:nvPr>
            <p:ph type="sldNum" sz="quarter" idx="12"/>
          </p:nvPr>
        </p:nvSpPr>
        <p:spPr/>
        <p:txBody>
          <a:bodyPr/>
          <a:lstStyle/>
          <a:p>
            <a:fld id="{B19B0651-EE4F-4900-A07F-96A6BFA9D0F0}" type="slidenum">
              <a:rPr lang="ru-RU" smtClean="0"/>
              <a:pPr/>
              <a:t>49</a:t>
            </a:fld>
            <a:endParaRPr lang="ru-RU"/>
          </a:p>
        </p:txBody>
      </p:sp>
    </p:spTree>
    <p:extLst>
      <p:ext uri="{BB962C8B-B14F-4D97-AF65-F5344CB8AC3E}">
        <p14:creationId xmlns:p14="http://schemas.microsoft.com/office/powerpoint/2010/main" val="31523598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52536" y="1028105"/>
            <a:ext cx="4392488" cy="5701561"/>
          </a:xfrm>
          <a:prstGeom prst="rect">
            <a:avLst/>
          </a:prstGeom>
        </p:spPr>
        <p:txBody>
          <a:bodyPr wrap="square">
            <a:spAutoFit/>
          </a:bodyPr>
          <a:lstStyle/>
          <a:p>
            <a:pPr marL="457200" indent="540385">
              <a:lnSpc>
                <a:spcPct val="107000"/>
              </a:lnSpc>
              <a:spcAft>
                <a:spcPts val="600"/>
              </a:spcAft>
            </a:pPr>
            <a:r>
              <a:rPr lang="ru-RU" sz="1400" b="1" i="1" dirty="0" smtClean="0">
                <a:solidFill>
                  <a:schemeClr val="bg1"/>
                </a:solidFill>
                <a:ea typeface="Calibri" panose="020F0502020204030204" pitchFamily="34" charset="0"/>
                <a:cs typeface="Times New Roman" panose="02020603050405020304" pitchFamily="18" charset="0"/>
              </a:rPr>
              <a:t>Деревня </a:t>
            </a:r>
            <a:r>
              <a:rPr lang="ru-RU" sz="1400" b="1" i="1" dirty="0">
                <a:solidFill>
                  <a:schemeClr val="bg1"/>
                </a:solidFill>
                <a:ea typeface="Calibri" panose="020F0502020204030204" pitchFamily="34" charset="0"/>
                <a:cs typeface="Times New Roman" panose="02020603050405020304" pitchFamily="18" charset="0"/>
              </a:rPr>
              <a:t>Александрово является древнейшим населенным пунктом Московского региона. Первое упоминание относится к </a:t>
            </a:r>
            <a:r>
              <a:rPr lang="ru-RU" sz="1400" b="1" i="1" dirty="0" smtClean="0">
                <a:solidFill>
                  <a:schemeClr val="bg1"/>
                </a:solidFill>
                <a:ea typeface="Calibri" panose="020F0502020204030204" pitchFamily="34" charset="0"/>
                <a:cs typeface="Times New Roman" panose="02020603050405020304" pitchFamily="18" charset="0"/>
              </a:rPr>
              <a:t>1627г</a:t>
            </a:r>
            <a:r>
              <a:rPr lang="ru-RU" sz="1400" b="1" i="1" dirty="0">
                <a:solidFill>
                  <a:schemeClr val="bg1"/>
                </a:solidFill>
                <a:ea typeface="Calibri" panose="020F0502020204030204" pitchFamily="34" charset="0"/>
                <a:cs typeface="Times New Roman" panose="02020603050405020304" pitchFamily="18" charset="0"/>
              </a:rPr>
              <a:t>. Писцовые книги Южного Подмосковья содержат следующую запись: «… боярина князя Андрея Васильевича Голицына за </a:t>
            </a:r>
            <a:r>
              <a:rPr lang="ru-RU" sz="1400" b="1" i="1" dirty="0" err="1">
                <a:solidFill>
                  <a:schemeClr val="bg1"/>
                </a:solidFill>
                <a:ea typeface="Calibri" panose="020F0502020204030204" pitchFamily="34" charset="0"/>
                <a:cs typeface="Times New Roman" panose="02020603050405020304" pitchFamily="18" charset="0"/>
              </a:rPr>
              <a:t>княгинею</a:t>
            </a:r>
            <a:r>
              <a:rPr lang="ru-RU" sz="1400" b="1" i="1" dirty="0">
                <a:solidFill>
                  <a:schemeClr val="bg1"/>
                </a:solidFill>
                <a:ea typeface="Calibri" panose="020F0502020204030204" pitchFamily="34" charset="0"/>
                <a:cs typeface="Times New Roman" panose="02020603050405020304" pitchFamily="18" charset="0"/>
              </a:rPr>
              <a:t> Марьей Васильевной, отца </a:t>
            </a:r>
            <a:r>
              <a:rPr lang="ru-RU" sz="1400" b="1" i="1" dirty="0" err="1" smtClean="0">
                <a:solidFill>
                  <a:schemeClr val="bg1"/>
                </a:solidFill>
                <a:ea typeface="Calibri" panose="020F0502020204030204" pitchFamily="34" charset="0"/>
                <a:cs typeface="Times New Roman" panose="02020603050405020304" pitchFamily="18" charset="0"/>
              </a:rPr>
              <a:t>ея</a:t>
            </a:r>
            <a:r>
              <a:rPr lang="en-US" sz="1400" b="1" i="1" dirty="0" smtClean="0">
                <a:solidFill>
                  <a:schemeClr val="bg1"/>
                </a:solidFill>
                <a:ea typeface="Calibri" panose="020F0502020204030204" pitchFamily="34" charset="0"/>
                <a:cs typeface="Times New Roman" panose="02020603050405020304" pitchFamily="18" charset="0"/>
              </a:rPr>
              <a:t> </a:t>
            </a:r>
            <a:r>
              <a:rPr lang="ru-RU" sz="1400" b="1" i="1" dirty="0" smtClean="0">
                <a:solidFill>
                  <a:schemeClr val="bg1"/>
                </a:solidFill>
                <a:ea typeface="Calibri" panose="020F0502020204030204" pitchFamily="34" charset="0"/>
                <a:cs typeface="Times New Roman" panose="02020603050405020304" pitchFamily="18" charset="0"/>
              </a:rPr>
              <a:t>Василия Петровича Морозова </a:t>
            </a:r>
            <a:r>
              <a:rPr lang="ru-RU" sz="1400" b="1" i="1" dirty="0">
                <a:solidFill>
                  <a:schemeClr val="bg1"/>
                </a:solidFill>
                <a:ea typeface="Calibri" panose="020F0502020204030204" pitchFamily="34" charset="0"/>
                <a:cs typeface="Times New Roman" panose="02020603050405020304" pitchFamily="18" charset="0"/>
              </a:rPr>
              <a:t>старинная вотчина село Александровское на речке </a:t>
            </a:r>
            <a:r>
              <a:rPr lang="ru-RU" sz="1400" b="1" i="1" dirty="0" err="1">
                <a:solidFill>
                  <a:schemeClr val="bg1"/>
                </a:solidFill>
                <a:ea typeface="Calibri" panose="020F0502020204030204" pitchFamily="34" charset="0"/>
                <a:cs typeface="Times New Roman" panose="02020603050405020304" pitchFamily="18" charset="0"/>
              </a:rPr>
              <a:t>Лубенке</a:t>
            </a:r>
            <a:r>
              <a:rPr lang="ru-RU" sz="1400" b="1" i="1" dirty="0">
                <a:solidFill>
                  <a:schemeClr val="bg1"/>
                </a:solidFill>
                <a:ea typeface="Calibri" panose="020F0502020204030204" pitchFamily="34" charset="0"/>
                <a:cs typeface="Times New Roman" panose="02020603050405020304" pitchFamily="18" charset="0"/>
              </a:rPr>
              <a:t>, а в селе церковь Успения </a:t>
            </a:r>
            <a:r>
              <a:rPr lang="ru-RU" sz="1400" b="1" i="1" dirty="0" err="1">
                <a:solidFill>
                  <a:schemeClr val="bg1"/>
                </a:solidFill>
                <a:ea typeface="Calibri" panose="020F0502020204030204" pitchFamily="34" charset="0"/>
                <a:cs typeface="Times New Roman" panose="02020603050405020304" pitchFamily="18" charset="0"/>
              </a:rPr>
              <a:t>Пречистыя</a:t>
            </a:r>
            <a:r>
              <a:rPr lang="ru-RU" sz="1400" b="1" i="1" dirty="0">
                <a:solidFill>
                  <a:schemeClr val="bg1"/>
                </a:solidFill>
                <a:ea typeface="Calibri" panose="020F0502020204030204" pitchFamily="34" charset="0"/>
                <a:cs typeface="Times New Roman" panose="02020603050405020304" pitchFamily="18" charset="0"/>
              </a:rPr>
              <a:t> Богородицы </a:t>
            </a:r>
            <a:r>
              <a:rPr lang="ru-RU" sz="1400" b="1" i="1" dirty="0" err="1">
                <a:solidFill>
                  <a:schemeClr val="bg1"/>
                </a:solidFill>
                <a:ea typeface="Calibri" panose="020F0502020204030204" pitchFamily="34" charset="0"/>
                <a:cs typeface="Times New Roman" panose="02020603050405020304" pitchFamily="18" charset="0"/>
              </a:rPr>
              <a:t>древяна</a:t>
            </a:r>
            <a:r>
              <a:rPr lang="ru-RU" sz="1400" b="1" i="1" dirty="0">
                <a:solidFill>
                  <a:schemeClr val="bg1"/>
                </a:solidFill>
                <a:ea typeface="Calibri" panose="020F0502020204030204" pitchFamily="34" charset="0"/>
                <a:cs typeface="Times New Roman" panose="02020603050405020304" pitchFamily="18" charset="0"/>
              </a:rPr>
              <a:t>, а в церкви образы и свечи и книги и на </a:t>
            </a:r>
            <a:r>
              <a:rPr lang="ru-RU" sz="1400" b="1" i="1" dirty="0" err="1">
                <a:solidFill>
                  <a:schemeClr val="bg1"/>
                </a:solidFill>
                <a:ea typeface="Calibri" panose="020F0502020204030204" pitchFamily="34" charset="0"/>
                <a:cs typeface="Times New Roman" panose="02020603050405020304" pitchFamily="18" charset="0"/>
              </a:rPr>
              <a:t>колокольнице</a:t>
            </a:r>
            <a:r>
              <a:rPr lang="ru-RU" sz="1400" b="1" i="1" dirty="0">
                <a:solidFill>
                  <a:schemeClr val="bg1"/>
                </a:solidFill>
                <a:ea typeface="Calibri" panose="020F0502020204030204" pitchFamily="34" charset="0"/>
                <a:cs typeface="Times New Roman" panose="02020603050405020304" pitchFamily="18" charset="0"/>
              </a:rPr>
              <a:t> колокола и всякое церковное строение </a:t>
            </a:r>
            <a:r>
              <a:rPr lang="ru-RU" sz="1400" b="1" i="1" dirty="0" err="1">
                <a:solidFill>
                  <a:schemeClr val="bg1"/>
                </a:solidFill>
                <a:ea typeface="Calibri" panose="020F0502020204030204" pitchFamily="34" charset="0"/>
                <a:cs typeface="Times New Roman" panose="02020603050405020304" pitchFamily="18" charset="0"/>
              </a:rPr>
              <a:t>вотчинниково</a:t>
            </a:r>
            <a:r>
              <a:rPr lang="ru-RU" sz="1400" b="1" i="1" dirty="0">
                <a:solidFill>
                  <a:schemeClr val="bg1"/>
                </a:solidFill>
                <a:ea typeface="Calibri" panose="020F0502020204030204" pitchFamily="34" charset="0"/>
                <a:cs typeface="Times New Roman" panose="02020603050405020304" pitchFamily="18" charset="0"/>
              </a:rPr>
              <a:t>…» (орфография и пунктуация подлинника сохранены).</a:t>
            </a:r>
            <a:endParaRPr lang="ru-RU" sz="1400" b="1" i="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457200" indent="540385">
              <a:lnSpc>
                <a:spcPct val="107000"/>
              </a:lnSpc>
              <a:spcAft>
                <a:spcPts val="600"/>
              </a:spcAft>
            </a:pPr>
            <a:r>
              <a:rPr lang="ru-RU" sz="1400" b="1" i="1" dirty="0">
                <a:solidFill>
                  <a:schemeClr val="bg1"/>
                </a:solidFill>
                <a:ea typeface="Calibri" panose="020F0502020204030204" pitchFamily="34" charset="0"/>
                <a:cs typeface="Times New Roman" panose="02020603050405020304" pitchFamily="18" charset="0"/>
              </a:rPr>
              <a:t>На развороте Писцовой книги Южного Подмосковья 1627 года  </a:t>
            </a:r>
            <a:r>
              <a:rPr lang="ru-RU" sz="1400" b="1" i="1" dirty="0" smtClean="0">
                <a:solidFill>
                  <a:schemeClr val="bg1"/>
                </a:solidFill>
                <a:ea typeface="Calibri" panose="020F0502020204030204" pitchFamily="34" charset="0"/>
                <a:cs typeface="Times New Roman" panose="02020603050405020304" pitchFamily="18" charset="0"/>
              </a:rPr>
              <a:t>мы </a:t>
            </a:r>
            <a:r>
              <a:rPr lang="ru-RU" sz="1400" b="1" i="1" dirty="0">
                <a:solidFill>
                  <a:schemeClr val="bg1"/>
                </a:solidFill>
                <a:ea typeface="Calibri" panose="020F0502020204030204" pitchFamily="34" charset="0"/>
                <a:cs typeface="Times New Roman" panose="02020603050405020304" pitchFamily="18" charset="0"/>
              </a:rPr>
              <a:t>видим те страницы, где упоминается село Александрово и говорится о его принадлежности </a:t>
            </a:r>
            <a:r>
              <a:rPr lang="ru-RU" sz="1400" b="1" i="1" dirty="0" smtClean="0">
                <a:solidFill>
                  <a:schemeClr val="bg1"/>
                </a:solidFill>
                <a:ea typeface="Calibri" panose="020F0502020204030204" pitchFamily="34" charset="0"/>
                <a:cs typeface="Times New Roman" panose="02020603050405020304" pitchFamily="18" charset="0"/>
              </a:rPr>
              <a:t>Морозовым. </a:t>
            </a:r>
            <a:r>
              <a:rPr lang="ru-RU" sz="1400" b="1" i="1" dirty="0">
                <a:solidFill>
                  <a:schemeClr val="bg1"/>
                </a:solidFill>
                <a:ea typeface="Calibri" panose="020F0502020204030204" pitchFamily="34" charset="0"/>
                <a:cs typeface="Times New Roman" panose="02020603050405020304" pitchFamily="18" charset="0"/>
              </a:rPr>
              <a:t>«Старинная вотчина Морозовых» означает давнее владение, которое когда-то было даровано кому-то из Морозовых за ратные воинские заслуги и наследуется в роду только по мужской линии.</a:t>
            </a:r>
            <a:endParaRPr lang="ru-RU" sz="1400" b="1"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7984" y="980728"/>
            <a:ext cx="4464496" cy="3530694"/>
          </a:xfrm>
          <a:prstGeom prst="rect">
            <a:avLst/>
          </a:prstGeom>
          <a:ln>
            <a:noFill/>
          </a:ln>
          <a:effectLst>
            <a:softEdge rad="112500"/>
          </a:effectLst>
        </p:spPr>
      </p:pic>
      <p:sp>
        <p:nvSpPr>
          <p:cNvPr id="5" name="Прямоугольник 4"/>
          <p:cNvSpPr/>
          <p:nvPr/>
        </p:nvSpPr>
        <p:spPr>
          <a:xfrm>
            <a:off x="4427984" y="4653136"/>
            <a:ext cx="4716016" cy="1384995"/>
          </a:xfrm>
          <a:prstGeom prst="rect">
            <a:avLst/>
          </a:prstGeom>
        </p:spPr>
        <p:txBody>
          <a:bodyPr wrap="square">
            <a:spAutoFit/>
          </a:bodyPr>
          <a:lstStyle/>
          <a:p>
            <a:pPr algn="ctr"/>
            <a:r>
              <a:rPr lang="ru-RU" b="1" i="1" dirty="0">
                <a:solidFill>
                  <a:schemeClr val="bg1"/>
                </a:solidFill>
              </a:rPr>
              <a:t>Из экспозиции  Щаповского музея:</a:t>
            </a:r>
          </a:p>
          <a:p>
            <a:pPr algn="ctr"/>
            <a:endParaRPr lang="ru-RU" sz="2400" b="1" i="1" dirty="0">
              <a:solidFill>
                <a:schemeClr val="bg1"/>
              </a:solidFill>
            </a:endParaRPr>
          </a:p>
          <a:p>
            <a:pPr algn="ctr"/>
            <a:r>
              <a:rPr lang="ru-RU" sz="1400" b="1" i="1" dirty="0">
                <a:solidFill>
                  <a:schemeClr val="bg1"/>
                </a:solidFill>
              </a:rPr>
              <a:t>разворот Писцовой книги Южного </a:t>
            </a:r>
            <a:r>
              <a:rPr lang="ru-RU" sz="1400" b="1" i="1" dirty="0" smtClean="0">
                <a:solidFill>
                  <a:schemeClr val="bg1"/>
                </a:solidFill>
              </a:rPr>
              <a:t>Подмосковья 1627 г. </a:t>
            </a:r>
            <a:r>
              <a:rPr lang="ru-RU" sz="1400" b="1" i="1" dirty="0">
                <a:solidFill>
                  <a:schemeClr val="bg1"/>
                </a:solidFill>
              </a:rPr>
              <a:t>– первое упоминание села Александровского, старинной вотчины боярина Василия Петровича Морозова</a:t>
            </a:r>
          </a:p>
        </p:txBody>
      </p:sp>
      <p:sp>
        <p:nvSpPr>
          <p:cNvPr id="6" name="Прямоугольник 5"/>
          <p:cNvSpPr/>
          <p:nvPr/>
        </p:nvSpPr>
        <p:spPr>
          <a:xfrm>
            <a:off x="1907912" y="316755"/>
            <a:ext cx="4218784" cy="460895"/>
          </a:xfrm>
          <a:prstGeom prst="rect">
            <a:avLst/>
          </a:prstGeom>
        </p:spPr>
        <p:txBody>
          <a:bodyPr wrap="none">
            <a:spAutoFit/>
          </a:bodyPr>
          <a:lstStyle/>
          <a:p>
            <a:pPr marL="457200" indent="540385" algn="ctr">
              <a:lnSpc>
                <a:spcPct val="107000"/>
              </a:lnSpc>
              <a:spcAft>
                <a:spcPts val="600"/>
              </a:spcAft>
            </a:pPr>
            <a:r>
              <a:rPr lang="ru-RU" sz="2400" b="1" i="1" dirty="0" smtClean="0">
                <a:solidFill>
                  <a:schemeClr val="bg1"/>
                </a:solidFill>
                <a:ea typeface="Calibri" panose="020F0502020204030204" pitchFamily="34" charset="0"/>
                <a:cs typeface="Times New Roman" panose="02020603050405020304" pitchFamily="18" charset="0"/>
              </a:rPr>
              <a:t>Деревня </a:t>
            </a:r>
            <a:r>
              <a:rPr lang="ru-RU" sz="2400" b="1" i="1" dirty="0" err="1" smtClean="0">
                <a:solidFill>
                  <a:schemeClr val="bg1"/>
                </a:solidFill>
                <a:ea typeface="Calibri" panose="020F0502020204030204" pitchFamily="34" charset="0"/>
                <a:cs typeface="Times New Roman" panose="02020603050405020304" pitchFamily="18" charset="0"/>
              </a:rPr>
              <a:t>Александрово</a:t>
            </a:r>
            <a:endParaRPr lang="ru-RU" sz="2400" b="1" i="1" dirty="0">
              <a:solidFill>
                <a:schemeClr val="bg1"/>
              </a:solidFill>
              <a:ea typeface="Calibri" panose="020F0502020204030204" pitchFamily="34" charset="0"/>
              <a:cs typeface="Times New Roman" panose="02020603050405020304" pitchFamily="18" charset="0"/>
            </a:endParaRPr>
          </a:p>
        </p:txBody>
      </p:sp>
      <p:sp>
        <p:nvSpPr>
          <p:cNvPr id="2" name="Номер слайда 1"/>
          <p:cNvSpPr>
            <a:spLocks noGrp="1"/>
          </p:cNvSpPr>
          <p:nvPr>
            <p:ph type="sldNum" sz="quarter" idx="12"/>
          </p:nvPr>
        </p:nvSpPr>
        <p:spPr/>
        <p:txBody>
          <a:bodyPr/>
          <a:lstStyle/>
          <a:p>
            <a:fld id="{B19B0651-EE4F-4900-A07F-96A6BFA9D0F0}" type="slidenum">
              <a:rPr lang="ru-RU" smtClean="0"/>
              <a:pPr/>
              <a:t>5</a:t>
            </a:fld>
            <a:endParaRPr lang="ru-RU"/>
          </a:p>
        </p:txBody>
      </p:sp>
    </p:spTree>
    <p:extLst>
      <p:ext uri="{BB962C8B-B14F-4D97-AF65-F5344CB8AC3E}">
        <p14:creationId xmlns:p14="http://schemas.microsoft.com/office/powerpoint/2010/main" val="253456828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09224" y="260648"/>
            <a:ext cx="7623947" cy="892552"/>
          </a:xfrm>
          <a:prstGeom prst="rect">
            <a:avLst/>
          </a:prstGeom>
        </p:spPr>
        <p:txBody>
          <a:bodyPr wrap="none">
            <a:spAutoFit/>
          </a:bodyPr>
          <a:lstStyle/>
          <a:p>
            <a:r>
              <a:rPr lang="ru-RU" b="1" i="1" dirty="0">
                <a:solidFill>
                  <a:schemeClr val="bg1"/>
                </a:solidFill>
              </a:rPr>
              <a:t>Из истории </a:t>
            </a:r>
            <a:r>
              <a:rPr lang="ru-RU" b="1" i="1" dirty="0" smtClean="0">
                <a:solidFill>
                  <a:schemeClr val="bg1"/>
                </a:solidFill>
              </a:rPr>
              <a:t>создания Противовоздушной обороны в 1941-1945 г…</a:t>
            </a:r>
          </a:p>
          <a:p>
            <a:endParaRPr lang="ru-RU" b="1" i="1" dirty="0">
              <a:solidFill>
                <a:schemeClr val="bg1"/>
              </a:solidFill>
            </a:endParaRPr>
          </a:p>
          <a:p>
            <a:r>
              <a:rPr lang="ru-RU" sz="1600" b="1" i="1" dirty="0" smtClean="0">
                <a:solidFill>
                  <a:schemeClr val="bg1"/>
                </a:solidFill>
              </a:rPr>
              <a:t>«… Слухачи - самая редкая военная профессия Великой Отечественной войны…»</a:t>
            </a:r>
            <a:endParaRPr lang="ru-RU" sz="1600" b="1" i="1" dirty="0">
              <a:solidFill>
                <a:schemeClr val="bg1"/>
              </a:solidFill>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47027" y="4005064"/>
            <a:ext cx="2233243" cy="2534438"/>
          </a:xfrm>
          <a:prstGeom prst="rect">
            <a:avLst/>
          </a:prstGeom>
        </p:spPr>
        <p:style>
          <a:lnRef idx="0">
            <a:schemeClr val="accent2"/>
          </a:lnRef>
          <a:fillRef idx="3">
            <a:schemeClr val="accent2"/>
          </a:fillRef>
          <a:effectRef idx="3">
            <a:schemeClr val="accent2"/>
          </a:effectRef>
          <a:fontRef idx="minor">
            <a:schemeClr val="lt1"/>
          </a:fontRef>
        </p:style>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224" y="1297941"/>
            <a:ext cx="2936455" cy="2202341"/>
          </a:xfrm>
          <a:prstGeom prst="rect">
            <a:avLst/>
          </a:prstGeom>
        </p:spPr>
        <p:style>
          <a:lnRef idx="0">
            <a:schemeClr val="accent2"/>
          </a:lnRef>
          <a:fillRef idx="3">
            <a:schemeClr val="accent2"/>
          </a:fillRef>
          <a:effectRef idx="3">
            <a:schemeClr val="accent2"/>
          </a:effectRef>
          <a:fontRef idx="minor">
            <a:schemeClr val="lt1"/>
          </a:fontRef>
        </p:style>
      </p:pic>
      <p:sp>
        <p:nvSpPr>
          <p:cNvPr id="5" name="Прямоугольник 4"/>
          <p:cNvSpPr/>
          <p:nvPr/>
        </p:nvSpPr>
        <p:spPr>
          <a:xfrm>
            <a:off x="333763" y="3521912"/>
            <a:ext cx="1544525" cy="276999"/>
          </a:xfrm>
          <a:prstGeom prst="rect">
            <a:avLst/>
          </a:prstGeom>
        </p:spPr>
        <p:txBody>
          <a:bodyPr wrap="none">
            <a:spAutoFit/>
          </a:bodyPr>
          <a:lstStyle/>
          <a:p>
            <a:r>
              <a:rPr lang="ru-RU" sz="1200" b="1" i="1" dirty="0" smtClean="0">
                <a:solidFill>
                  <a:schemeClr val="bg1"/>
                </a:solidFill>
                <a:ea typeface="Times New Roman" panose="02020603050405020304" pitchFamily="18" charset="0"/>
                <a:cs typeface="Times New Roman" panose="02020603050405020304" pitchFamily="18" charset="0"/>
              </a:rPr>
              <a:t>Слухачи за работой</a:t>
            </a:r>
            <a:endParaRPr lang="ru-RU" sz="1200" dirty="0"/>
          </a:p>
        </p:txBody>
      </p:sp>
      <p:sp>
        <p:nvSpPr>
          <p:cNvPr id="6" name="Прямоугольник 5"/>
          <p:cNvSpPr/>
          <p:nvPr/>
        </p:nvSpPr>
        <p:spPr>
          <a:xfrm>
            <a:off x="6891385" y="6544215"/>
            <a:ext cx="1544525" cy="276999"/>
          </a:xfrm>
          <a:prstGeom prst="rect">
            <a:avLst/>
          </a:prstGeom>
        </p:spPr>
        <p:txBody>
          <a:bodyPr wrap="none">
            <a:spAutoFit/>
          </a:bodyPr>
          <a:lstStyle/>
          <a:p>
            <a:r>
              <a:rPr lang="ru-RU" sz="1200" b="1" i="1" dirty="0">
                <a:solidFill>
                  <a:schemeClr val="bg1"/>
                </a:solidFill>
                <a:ea typeface="Times New Roman" panose="02020603050405020304" pitchFamily="18" charset="0"/>
                <a:cs typeface="Times New Roman" panose="02020603050405020304" pitchFamily="18" charset="0"/>
              </a:rPr>
              <a:t>Слухачи за работой</a:t>
            </a:r>
            <a:endParaRPr lang="ru-RU" sz="1200" dirty="0"/>
          </a:p>
        </p:txBody>
      </p:sp>
      <p:sp>
        <p:nvSpPr>
          <p:cNvPr id="7" name="Прямоугольник 6"/>
          <p:cNvSpPr/>
          <p:nvPr/>
        </p:nvSpPr>
        <p:spPr>
          <a:xfrm>
            <a:off x="3276851" y="1262135"/>
            <a:ext cx="5472608" cy="3231654"/>
          </a:xfrm>
          <a:prstGeom prst="rect">
            <a:avLst/>
          </a:prstGeom>
        </p:spPr>
        <p:txBody>
          <a:bodyPr wrap="square">
            <a:spAutoFit/>
          </a:bodyPr>
          <a:lstStyle/>
          <a:p>
            <a:r>
              <a:rPr lang="ru-RU" sz="1200" b="1" i="1" dirty="0" smtClean="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Целью их острейшего слуха были вражеские самолеты. Это сейчас просто. Радар видит все вокруг на сотни километров, а умные ракеты сами находят противника. Во время Великой Отечественной войны днем полагались на зрение, а ночью, когда в основном и были налеты, на слух.</a:t>
            </a:r>
            <a:br>
              <a:rPr lang="ru-RU" sz="1200" b="1" i="1" dirty="0" smtClean="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br>
            <a:r>
              <a:rPr lang="ru-RU" sz="1200" b="1" i="1" dirty="0" smtClean="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Слухачи вращали многотонную установку и по горизонтали, и по вертикали, добиваясь, чтобы в ушах слышался звук одинаковой силы. Это означало - рупоры наведены точно на самолет. Затем через специальное устройство, учитывающее всякие помехи маленькую скорость звука, ветер, разные свойства воздуха зимой и летом - данные слухачей поступали на прожектор.</a:t>
            </a:r>
          </a:p>
          <a:p>
            <a:r>
              <a:rPr lang="ru-RU" sz="1200" b="1" i="1" dirty="0" smtClean="0">
                <a:solidFill>
                  <a:schemeClr val="accent5">
                    <a:lumMod val="50000"/>
                  </a:schemeClr>
                </a:solidFill>
              </a:rPr>
              <a:t>       Само </a:t>
            </a:r>
            <a:r>
              <a:rPr lang="ru-RU" sz="1200" b="1" i="1" dirty="0">
                <a:solidFill>
                  <a:schemeClr val="accent5">
                    <a:lumMod val="50000"/>
                  </a:schemeClr>
                </a:solidFill>
              </a:rPr>
              <a:t>собой, нужны были люди с очень острым, лучше даже музыкальным слухом.</a:t>
            </a:r>
            <a:br>
              <a:rPr lang="ru-RU" sz="1200" b="1" i="1" dirty="0">
                <a:solidFill>
                  <a:schemeClr val="accent5">
                    <a:lumMod val="50000"/>
                  </a:schemeClr>
                </a:solidFill>
              </a:rPr>
            </a:br>
            <a:r>
              <a:rPr lang="ru-RU" sz="1200" b="1" i="1" dirty="0" smtClean="0">
                <a:solidFill>
                  <a:schemeClr val="accent5">
                    <a:lumMod val="50000"/>
                  </a:schemeClr>
                </a:solidFill>
              </a:rPr>
              <a:t>	</a:t>
            </a:r>
          </a:p>
          <a:p>
            <a:r>
              <a:rPr lang="ru-RU" sz="1200" b="1" i="1" dirty="0">
                <a:solidFill>
                  <a:schemeClr val="accent5">
                    <a:lumMod val="50000"/>
                  </a:schemeClr>
                </a:solidFill>
              </a:rPr>
              <a:t>	</a:t>
            </a:r>
            <a:r>
              <a:rPr lang="ru-RU" sz="1200" b="1" i="1" dirty="0" smtClean="0">
                <a:solidFill>
                  <a:schemeClr val="accent5">
                    <a:lumMod val="50000"/>
                  </a:schemeClr>
                </a:solidFill>
              </a:rPr>
              <a:t>"</a:t>
            </a:r>
            <a:r>
              <a:rPr lang="ru-RU" sz="1200" b="1" i="1" dirty="0">
                <a:solidFill>
                  <a:schemeClr val="accent5">
                    <a:lumMod val="50000"/>
                  </a:schemeClr>
                </a:solidFill>
              </a:rPr>
              <a:t>Перед войной я закончила музыкальную школу, а мой </a:t>
            </a:r>
            <a:r>
              <a:rPr lang="ru-RU" sz="1200" b="1" i="1" dirty="0" smtClean="0">
                <a:solidFill>
                  <a:schemeClr val="accent5">
                    <a:lumMod val="50000"/>
                  </a:schemeClr>
                </a:solidFill>
              </a:rPr>
              <a:t>	напарник</a:t>
            </a:r>
            <a:r>
              <a:rPr lang="ru-RU" sz="1200" b="1" i="1" dirty="0">
                <a:solidFill>
                  <a:schemeClr val="accent5">
                    <a:lumMod val="50000"/>
                  </a:schemeClr>
                </a:solidFill>
              </a:rPr>
              <a:t>, певучий такой, тоже с хорошим музыкальным </a:t>
            </a:r>
            <a:r>
              <a:rPr lang="ru-RU" sz="1200" b="1" i="1" dirty="0" smtClean="0">
                <a:solidFill>
                  <a:schemeClr val="accent5">
                    <a:lumMod val="50000"/>
                  </a:schemeClr>
                </a:solidFill>
              </a:rPr>
              <a:t>	слухом был". </a:t>
            </a:r>
          </a:p>
          <a:p>
            <a:r>
              <a:rPr lang="ru-RU" sz="1200" b="1" i="1" dirty="0">
                <a:solidFill>
                  <a:schemeClr val="accent5">
                    <a:lumMod val="50000"/>
                  </a:schemeClr>
                </a:solidFill>
              </a:rPr>
              <a:t>	 </a:t>
            </a:r>
            <a:r>
              <a:rPr lang="ru-RU" sz="1200" b="1" i="1" dirty="0" smtClean="0">
                <a:solidFill>
                  <a:schemeClr val="accent5">
                    <a:lumMod val="50000"/>
                  </a:schemeClr>
                </a:solidFill>
              </a:rPr>
              <a:t>          Зоя </a:t>
            </a:r>
            <a:r>
              <a:rPr lang="ru-RU" sz="1200" b="1" i="1" dirty="0">
                <a:solidFill>
                  <a:schemeClr val="accent5">
                    <a:lumMod val="50000"/>
                  </a:schemeClr>
                </a:solidFill>
              </a:rPr>
              <a:t>Петровская, </a:t>
            </a:r>
            <a:r>
              <a:rPr lang="ru-RU" sz="1200" b="1" i="1" dirty="0" smtClean="0">
                <a:solidFill>
                  <a:schemeClr val="accent5">
                    <a:lumMod val="50000"/>
                  </a:schemeClr>
                </a:solidFill>
              </a:rPr>
              <a:t>слухач </a:t>
            </a:r>
            <a:r>
              <a:rPr lang="ru-RU" sz="1200" b="1" i="1" dirty="0">
                <a:solidFill>
                  <a:schemeClr val="accent5">
                    <a:lumMod val="50000"/>
                  </a:schemeClr>
                </a:solidFill>
              </a:rPr>
              <a:t/>
            </a:r>
            <a:br>
              <a:rPr lang="ru-RU" sz="1200" b="1" i="1" dirty="0">
                <a:solidFill>
                  <a:schemeClr val="accent5">
                    <a:lumMod val="50000"/>
                  </a:schemeClr>
                </a:solidFill>
              </a:rPr>
            </a:br>
            <a:endParaRPr lang="ru-RU" sz="1200" b="1" i="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8" name="Прямоугольник 7"/>
          <p:cNvSpPr/>
          <p:nvPr/>
        </p:nvSpPr>
        <p:spPr>
          <a:xfrm>
            <a:off x="190321" y="4293096"/>
            <a:ext cx="6173059" cy="2566344"/>
          </a:xfrm>
          <a:prstGeom prst="rect">
            <a:avLst/>
          </a:prstGeom>
        </p:spPr>
        <p:txBody>
          <a:bodyPr wrap="square">
            <a:spAutoFit/>
          </a:bodyPr>
          <a:lstStyle/>
          <a:p>
            <a:pPr>
              <a:lnSpc>
                <a:spcPct val="107000"/>
              </a:lnSpc>
              <a:spcAft>
                <a:spcPts val="800"/>
              </a:spcAft>
            </a:pPr>
            <a:r>
              <a:rPr lang="ru-RU" sz="1200" b="1"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По </a:t>
            </a:r>
            <a:r>
              <a:rPr lang="ru-RU" sz="12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плану "Барбаросса" немецкие ВВС должны были сыграть главную роль в захвате столицы СССР. Враги совершили на город больше 130 налетов, в которых участвовало 10 тысяч самолетов. Но только 230 из них прорвались через противовоздушную оборону. Да и те не смогли прицельно сбросить бомбы. Мешали лучи прожекторов и дирижабли, вводили в заблуждение ложные цели и маскировка действительно важных объектов. Не пострадал ни один, даже средний, завод.</a:t>
            </a:r>
            <a:br>
              <a:rPr lang="ru-RU" sz="12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br>
            <a:r>
              <a:rPr lang="ru-RU" sz="12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В итоге, Гитлер, потеряв каждый пятый свой </a:t>
            </a:r>
            <a:r>
              <a:rPr lang="ru-RU" sz="1200" b="1"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самолет, </a:t>
            </a:r>
            <a:r>
              <a:rPr lang="ru-RU" sz="12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к весне 42-го прекратил бессмысленные налеты на Москву</a:t>
            </a:r>
            <a:r>
              <a:rPr lang="ru-RU" sz="1200" b="1"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800"/>
              </a:spcAft>
            </a:pPr>
            <a:r>
              <a:rPr lang="ru-RU" sz="1200" b="1" i="1" dirty="0" smtClean="0">
                <a:solidFill>
                  <a:schemeClr val="bg1"/>
                </a:solidFill>
              </a:rPr>
              <a:t>     Военные </a:t>
            </a:r>
            <a:r>
              <a:rPr lang="ru-RU" sz="1200" b="1" i="1" dirty="0">
                <a:solidFill>
                  <a:schemeClr val="bg1"/>
                </a:solidFill>
              </a:rPr>
              <a:t>эксперты признают, что звукоулавливатели были самым слабым местом в системе ПВО, но ничего лучше на тот момент не придумали. И в том, что фашисты не взяли Москву, есть </a:t>
            </a:r>
            <a:r>
              <a:rPr lang="ru-RU" sz="1200" b="1" i="1" dirty="0" smtClean="0">
                <a:solidFill>
                  <a:schemeClr val="bg1"/>
                </a:solidFill>
              </a:rPr>
              <a:t>большая заслуга </a:t>
            </a:r>
            <a:r>
              <a:rPr lang="ru-RU" sz="1200" b="1" i="1" dirty="0">
                <a:solidFill>
                  <a:schemeClr val="bg1"/>
                </a:solidFill>
              </a:rPr>
              <a:t>слухачей.</a:t>
            </a:r>
            <a:br>
              <a:rPr lang="ru-RU" sz="1200" b="1" i="1" dirty="0">
                <a:solidFill>
                  <a:schemeClr val="bg1"/>
                </a:solidFill>
              </a:rPr>
            </a:br>
            <a:endParaRPr lang="ru-RU" sz="12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Номер слайда 8"/>
          <p:cNvSpPr>
            <a:spLocks noGrp="1"/>
          </p:cNvSpPr>
          <p:nvPr>
            <p:ph type="sldNum" sz="quarter" idx="12"/>
          </p:nvPr>
        </p:nvSpPr>
        <p:spPr/>
        <p:txBody>
          <a:bodyPr/>
          <a:lstStyle/>
          <a:p>
            <a:fld id="{B19B0651-EE4F-4900-A07F-96A6BFA9D0F0}" type="slidenum">
              <a:rPr lang="ru-RU" smtClean="0"/>
              <a:pPr/>
              <a:t>50</a:t>
            </a:fld>
            <a:endParaRPr lang="ru-RU"/>
          </a:p>
        </p:txBody>
      </p:sp>
    </p:spTree>
    <p:extLst>
      <p:ext uri="{BB962C8B-B14F-4D97-AF65-F5344CB8AC3E}">
        <p14:creationId xmlns:p14="http://schemas.microsoft.com/office/powerpoint/2010/main" val="45479579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260648"/>
            <a:ext cx="4536504" cy="6341259"/>
          </a:xfrm>
          <a:prstGeom prst="rect">
            <a:avLst/>
          </a:prstGeom>
        </p:spPr>
        <p:style>
          <a:lnRef idx="0">
            <a:schemeClr val="accent2"/>
          </a:lnRef>
          <a:fillRef idx="3">
            <a:schemeClr val="accent2"/>
          </a:fillRef>
          <a:effectRef idx="3">
            <a:schemeClr val="accent2"/>
          </a:effectRef>
          <a:fontRef idx="minor">
            <a:schemeClr val="lt1"/>
          </a:fontRef>
        </p:style>
      </p:pic>
      <p:pic>
        <p:nvPicPr>
          <p:cNvPr id="4" name="Рисунок 3"/>
          <p:cNvPicPr>
            <a:picLocks noChangeAspect="1"/>
          </p:cNvPicPr>
          <p:nvPr/>
        </p:nvPicPr>
        <p:blipFill>
          <a:blip r:embed="rId3"/>
          <a:stretch>
            <a:fillRect/>
          </a:stretch>
        </p:blipFill>
        <p:spPr>
          <a:xfrm>
            <a:off x="5487742" y="116632"/>
            <a:ext cx="2950110" cy="2664296"/>
          </a:xfrm>
          <a:prstGeom prst="rect">
            <a:avLst/>
          </a:prstGeom>
        </p:spPr>
        <p:style>
          <a:lnRef idx="0">
            <a:schemeClr val="accent2"/>
          </a:lnRef>
          <a:fillRef idx="3">
            <a:schemeClr val="accent2"/>
          </a:fillRef>
          <a:effectRef idx="3">
            <a:schemeClr val="accent2"/>
          </a:effectRef>
          <a:fontRef idx="minor">
            <a:schemeClr val="lt1"/>
          </a:fontRef>
        </p:style>
      </p:pic>
      <p:sp>
        <p:nvSpPr>
          <p:cNvPr id="3" name="Равнобедренный треугольник 2"/>
          <p:cNvSpPr/>
          <p:nvPr/>
        </p:nvSpPr>
        <p:spPr>
          <a:xfrm>
            <a:off x="3203848" y="3789040"/>
            <a:ext cx="288032" cy="360040"/>
          </a:xfrm>
          <a:prstGeom prst="triangl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4955802" y="2927265"/>
            <a:ext cx="4013989" cy="1723549"/>
          </a:xfrm>
          <a:prstGeom prst="rect">
            <a:avLst/>
          </a:prstGeom>
        </p:spPr>
        <p:txBody>
          <a:bodyPr wrap="square">
            <a:spAutoFit/>
          </a:bodyPr>
          <a:lstStyle/>
          <a:p>
            <a:pPr algn="ctr"/>
            <a:r>
              <a:rPr lang="ru-RU" b="1" i="1" dirty="0">
                <a:solidFill>
                  <a:schemeClr val="bg1"/>
                </a:solidFill>
              </a:rPr>
              <a:t>Из фондов Щаповского музея</a:t>
            </a:r>
            <a:r>
              <a:rPr lang="ru-RU" b="1" i="1" dirty="0" smtClean="0">
                <a:solidFill>
                  <a:schemeClr val="bg1"/>
                </a:solidFill>
              </a:rPr>
              <a:t>:</a:t>
            </a:r>
          </a:p>
          <a:p>
            <a:pPr algn="ctr"/>
            <a:endParaRPr lang="ru-RU" b="1" i="1" dirty="0">
              <a:solidFill>
                <a:schemeClr val="bg1"/>
              </a:solidFill>
            </a:endParaRPr>
          </a:p>
          <a:p>
            <a:pPr algn="ctr"/>
            <a:r>
              <a:rPr lang="ru-RU" sz="1400" b="1" i="1" dirty="0" smtClean="0">
                <a:solidFill>
                  <a:schemeClr val="bg1"/>
                </a:solidFill>
              </a:rPr>
              <a:t>Схема боевого порядка 4-ой роты 19 Зенитно-прожекторного полка. Командный пункт роты (РКП) располагается в посёлке Курилово на территории моторно-тракторной станции (обозначен красным треугольником).</a:t>
            </a:r>
            <a:endParaRPr lang="ru-RU" b="1" i="1" dirty="0">
              <a:solidFill>
                <a:schemeClr val="bg1"/>
              </a:solidFill>
            </a:endParaRPr>
          </a:p>
        </p:txBody>
      </p:sp>
      <p:pic>
        <p:nvPicPr>
          <p:cNvPr id="7" name="Picture 2" descr="http://publekc.ru/g-k-jukov-i-ego-bitva-za-moskvu/1212917_html_m246c9868.jpg"/>
          <p:cNvPicPr>
            <a:picLocks noChangeAspect="1" noChangeArrowheads="1"/>
          </p:cNvPicPr>
          <p:nvPr/>
        </p:nvPicPr>
        <p:blipFill>
          <a:blip r:embed="rId4" cstate="print"/>
          <a:srcRect/>
          <a:stretch>
            <a:fillRect/>
          </a:stretch>
        </p:blipFill>
        <p:spPr bwMode="auto">
          <a:xfrm>
            <a:off x="4989417" y="4948997"/>
            <a:ext cx="1275433" cy="1834121"/>
          </a:xfrm>
          <a:prstGeom prst="rect">
            <a:avLst/>
          </a:prstGeom>
        </p:spPr>
        <p:style>
          <a:lnRef idx="0">
            <a:schemeClr val="accent2"/>
          </a:lnRef>
          <a:fillRef idx="3">
            <a:schemeClr val="accent2"/>
          </a:fillRef>
          <a:effectRef idx="3">
            <a:schemeClr val="accent2"/>
          </a:effectRef>
          <a:fontRef idx="minor">
            <a:schemeClr val="lt1"/>
          </a:fontRef>
        </p:style>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22338" y="4952229"/>
            <a:ext cx="1226388" cy="1842768"/>
          </a:xfrm>
          <a:prstGeom prst="rect">
            <a:avLst/>
          </a:prstGeom>
        </p:spPr>
        <p:style>
          <a:lnRef idx="0">
            <a:schemeClr val="accent2"/>
          </a:lnRef>
          <a:fillRef idx="3">
            <a:schemeClr val="accent2"/>
          </a:fillRef>
          <a:effectRef idx="3">
            <a:schemeClr val="accent2"/>
          </a:effectRef>
          <a:fontRef idx="minor">
            <a:schemeClr val="lt1"/>
          </a:fontRef>
        </p:style>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79269" y="4948997"/>
            <a:ext cx="1237879" cy="1845999"/>
          </a:xfrm>
          <a:prstGeom prst="rect">
            <a:avLst/>
          </a:prstGeom>
        </p:spPr>
        <p:style>
          <a:lnRef idx="0">
            <a:schemeClr val="accent2"/>
          </a:lnRef>
          <a:fillRef idx="3">
            <a:schemeClr val="accent2"/>
          </a:fillRef>
          <a:effectRef idx="3">
            <a:schemeClr val="accent2"/>
          </a:effectRef>
          <a:fontRef idx="minor">
            <a:schemeClr val="lt1"/>
          </a:fontRef>
        </p:style>
      </p:pic>
      <p:sp>
        <p:nvSpPr>
          <p:cNvPr id="5" name="Номер слайда 4"/>
          <p:cNvSpPr>
            <a:spLocks noGrp="1"/>
          </p:cNvSpPr>
          <p:nvPr>
            <p:ph type="sldNum" sz="quarter" idx="12"/>
          </p:nvPr>
        </p:nvSpPr>
        <p:spPr/>
        <p:txBody>
          <a:bodyPr/>
          <a:lstStyle/>
          <a:p>
            <a:fld id="{B19B0651-EE4F-4900-A07F-96A6BFA9D0F0}" type="slidenum">
              <a:rPr lang="ru-RU" smtClean="0"/>
              <a:pPr/>
              <a:t>51</a:t>
            </a:fld>
            <a:endParaRPr lang="ru-RU"/>
          </a:p>
        </p:txBody>
      </p:sp>
    </p:spTree>
    <p:extLst>
      <p:ext uri="{BB962C8B-B14F-4D97-AF65-F5344CB8AC3E}">
        <p14:creationId xmlns:p14="http://schemas.microsoft.com/office/powerpoint/2010/main" val="226959065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9165" y="188640"/>
            <a:ext cx="3552395" cy="2664296"/>
          </a:xfrm>
          <a:prstGeom prst="rect">
            <a:avLst/>
          </a:prstGeom>
          <a:effectLst>
            <a:glow rad="228600">
              <a:schemeClr val="accent6">
                <a:satMod val="175000"/>
                <a:alpha val="40000"/>
              </a:schemeClr>
            </a:glow>
            <a:outerShdw blurRad="190500" dist="228600" dir="2700000" sy="90000" rotWithShape="0">
              <a:srgbClr val="000000">
                <a:alpha val="25500"/>
              </a:srgbClr>
            </a:outerShdw>
          </a:effectLst>
        </p:spPr>
        <p:style>
          <a:lnRef idx="0">
            <a:schemeClr val="accent1"/>
          </a:lnRef>
          <a:fillRef idx="3">
            <a:schemeClr val="accent1"/>
          </a:fillRef>
          <a:effectRef idx="3">
            <a:schemeClr val="accent1"/>
          </a:effectRef>
          <a:fontRef idx="minor">
            <a:schemeClr val="lt1"/>
          </a:fontRef>
        </p:style>
      </p:pic>
      <p:sp>
        <p:nvSpPr>
          <p:cNvPr id="3" name="TextBox 2"/>
          <p:cNvSpPr txBox="1"/>
          <p:nvPr/>
        </p:nvSpPr>
        <p:spPr>
          <a:xfrm>
            <a:off x="213966" y="6093296"/>
            <a:ext cx="8568952" cy="584775"/>
          </a:xfrm>
          <a:prstGeom prst="rect">
            <a:avLst/>
          </a:prstGeom>
          <a:noFill/>
        </p:spPr>
        <p:txBody>
          <a:bodyPr wrap="square" rtlCol="0">
            <a:spAutoFit/>
          </a:bodyPr>
          <a:lstStyle/>
          <a:p>
            <a:r>
              <a:rPr lang="ru-RU" sz="1600" b="1" i="1" dirty="0" smtClean="0">
                <a:solidFill>
                  <a:schemeClr val="bg1"/>
                </a:solidFill>
              </a:rPr>
              <a:t>       Световой салют в Москве в честь Победы, в котором принимают участие прожектора 19 Зенитно-прожекторного полка, дислоцированного в Щаповском поселении.</a:t>
            </a:r>
            <a:endParaRPr lang="ru-RU" sz="1600" b="1" i="1" dirty="0">
              <a:solidFill>
                <a:schemeClr val="bg1"/>
              </a:solidFill>
            </a:endParaRPr>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3259451"/>
            <a:ext cx="4737591" cy="2662448"/>
          </a:xfrm>
          <a:prstGeom prst="rect">
            <a:avLst/>
          </a:prstGeom>
          <a:effectLst>
            <a:glow rad="228600">
              <a:schemeClr val="accent6">
                <a:satMod val="175000"/>
                <a:alpha val="40000"/>
              </a:schemeClr>
            </a:glow>
          </a:effectLst>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52446" y="484958"/>
            <a:ext cx="3550942" cy="2367978"/>
          </a:xfrm>
          <a:prstGeom prst="rect">
            <a:avLst/>
          </a:prstGeom>
          <a:effectLst>
            <a:glow rad="228600">
              <a:schemeClr val="accent6">
                <a:satMod val="175000"/>
                <a:alpha val="40000"/>
              </a:schemeClr>
            </a:glow>
          </a:effectLst>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52120" y="3717032"/>
            <a:ext cx="3322910" cy="1969749"/>
          </a:xfrm>
          <a:prstGeom prst="rect">
            <a:avLst/>
          </a:prstGeom>
          <a:effectLst>
            <a:glow rad="228600">
              <a:schemeClr val="accent6">
                <a:satMod val="175000"/>
                <a:alpha val="40000"/>
              </a:schemeClr>
            </a:glow>
          </a:effectLst>
        </p:spPr>
      </p:pic>
      <p:sp>
        <p:nvSpPr>
          <p:cNvPr id="9" name="Номер слайда 8"/>
          <p:cNvSpPr>
            <a:spLocks noGrp="1"/>
          </p:cNvSpPr>
          <p:nvPr>
            <p:ph type="sldNum" sz="quarter" idx="12"/>
          </p:nvPr>
        </p:nvSpPr>
        <p:spPr/>
        <p:txBody>
          <a:bodyPr/>
          <a:lstStyle/>
          <a:p>
            <a:fld id="{B19B0651-EE4F-4900-A07F-96A6BFA9D0F0}" type="slidenum">
              <a:rPr lang="ru-RU" smtClean="0"/>
              <a:pPr/>
              <a:t>52</a:t>
            </a:fld>
            <a:endParaRPr lang="ru-RU"/>
          </a:p>
        </p:txBody>
      </p:sp>
    </p:spTree>
    <p:extLst>
      <p:ext uri="{BB962C8B-B14F-4D97-AF65-F5344CB8AC3E}">
        <p14:creationId xmlns:p14="http://schemas.microsoft.com/office/powerpoint/2010/main" val="364370382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8" y="692696"/>
            <a:ext cx="4264274" cy="3219028"/>
          </a:xfrm>
          <a:prstGeom prst="rect">
            <a:avLst/>
          </a:prstGeom>
          <a:effectLst>
            <a:softEdge rad="317500"/>
          </a:effectLst>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2200" y="3163195"/>
            <a:ext cx="2518864" cy="3502794"/>
          </a:xfrm>
          <a:prstGeom prst="rect">
            <a:avLst/>
          </a:prstGeom>
          <a:scene3d>
            <a:camera prst="orthographicFront" fov="0">
              <a:rot lat="0" lon="0" rev="0"/>
            </a:camera>
            <a:lightRig rig="soft" dir="tl">
              <a:rot lat="0" lon="0" rev="20100000"/>
            </a:lightRig>
          </a:scene3d>
          <a:sp3d>
            <a:bevelT w="50800" h="50800" prst="angle"/>
          </a:sp3d>
        </p:spPr>
        <p:style>
          <a:lnRef idx="0">
            <a:schemeClr val="accent1"/>
          </a:lnRef>
          <a:fillRef idx="3">
            <a:schemeClr val="accent1"/>
          </a:fillRef>
          <a:effectRef idx="3">
            <a:schemeClr val="accent1"/>
          </a:effectRef>
          <a:fontRef idx="minor">
            <a:schemeClr val="lt1"/>
          </a:fontRef>
        </p:style>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2120" y="1058373"/>
            <a:ext cx="2327291" cy="3234350"/>
          </a:xfrm>
          <a:prstGeom prst="rect">
            <a:avLst/>
          </a:prstGeom>
        </p:spPr>
      </p:pic>
      <p:sp>
        <p:nvSpPr>
          <p:cNvPr id="8" name="Прямоугольник 7"/>
          <p:cNvSpPr/>
          <p:nvPr/>
        </p:nvSpPr>
        <p:spPr>
          <a:xfrm>
            <a:off x="683568" y="3861048"/>
            <a:ext cx="4120258" cy="954107"/>
          </a:xfrm>
          <a:prstGeom prst="rect">
            <a:avLst/>
          </a:prstGeom>
        </p:spPr>
        <p:txBody>
          <a:bodyPr wrap="square">
            <a:spAutoFit/>
          </a:bodyPr>
          <a:lstStyle/>
          <a:p>
            <a:pPr algn="ctr"/>
            <a:r>
              <a:rPr lang="ru-RU" sz="1400" b="1" i="1" dirty="0" smtClean="0">
                <a:solidFill>
                  <a:schemeClr val="bg1"/>
                </a:solidFill>
              </a:rPr>
              <a:t>Открытие памятника зенитчицам и прожектористам – защитникам воздушных рубежей Москвы в годы Великой Отечественной войны</a:t>
            </a:r>
            <a:endParaRPr lang="ru-RU" sz="1400" b="1" i="1" dirty="0">
              <a:solidFill>
                <a:schemeClr val="bg1"/>
              </a:solidFill>
            </a:endParaRPr>
          </a:p>
        </p:txBody>
      </p:sp>
      <p:sp>
        <p:nvSpPr>
          <p:cNvPr id="9" name="Прямоугольник 8"/>
          <p:cNvSpPr/>
          <p:nvPr/>
        </p:nvSpPr>
        <p:spPr>
          <a:xfrm>
            <a:off x="827584" y="5143675"/>
            <a:ext cx="5148064" cy="1477328"/>
          </a:xfrm>
          <a:prstGeom prst="rect">
            <a:avLst/>
          </a:prstGeom>
        </p:spPr>
        <p:txBody>
          <a:bodyPr wrap="square">
            <a:spAutoFit/>
          </a:bodyPr>
          <a:lstStyle/>
          <a:p>
            <a:pPr algn="ctr"/>
            <a:r>
              <a:rPr lang="ru-RU" sz="1600" b="1" i="1" dirty="0">
                <a:solidFill>
                  <a:schemeClr val="bg1"/>
                </a:solidFill>
              </a:rPr>
              <a:t>Из фондов Щаповского музея:</a:t>
            </a:r>
          </a:p>
          <a:p>
            <a:pPr algn="ctr"/>
            <a:endParaRPr lang="ru-RU" b="1" i="1" dirty="0" smtClean="0">
              <a:solidFill>
                <a:schemeClr val="bg1"/>
              </a:solidFill>
            </a:endParaRPr>
          </a:p>
          <a:p>
            <a:pPr algn="ctr"/>
            <a:r>
              <a:rPr lang="ru-RU" sz="1400" b="1" i="1" dirty="0" smtClean="0">
                <a:solidFill>
                  <a:schemeClr val="bg1"/>
                </a:solidFill>
              </a:rPr>
              <a:t>Боевые документы </a:t>
            </a:r>
          </a:p>
          <a:p>
            <a:pPr algn="ctr"/>
            <a:r>
              <a:rPr lang="ru-RU" sz="1400" b="1" i="1" dirty="0" smtClean="0">
                <a:solidFill>
                  <a:schemeClr val="bg1"/>
                </a:solidFill>
              </a:rPr>
              <a:t>19 Зенитно-прожекторного полка, прожекторные пункты которого находились в Александрово-Щапово</a:t>
            </a:r>
          </a:p>
          <a:p>
            <a:pPr algn="ctr"/>
            <a:r>
              <a:rPr lang="ru-RU" sz="1400" b="1" i="1" dirty="0">
                <a:solidFill>
                  <a:schemeClr val="bg1"/>
                </a:solidFill>
              </a:rPr>
              <a:t>с</a:t>
            </a:r>
            <a:r>
              <a:rPr lang="ru-RU" sz="1400" b="1" i="1" dirty="0" smtClean="0">
                <a:solidFill>
                  <a:schemeClr val="bg1"/>
                </a:solidFill>
              </a:rPr>
              <a:t> 1941 по 1945 г. </a:t>
            </a:r>
            <a:endParaRPr lang="ru-RU" sz="1400" b="1" i="1" dirty="0">
              <a:solidFill>
                <a:schemeClr val="bg1"/>
              </a:solidFill>
            </a:endParaRPr>
          </a:p>
        </p:txBody>
      </p:sp>
      <p:sp>
        <p:nvSpPr>
          <p:cNvPr id="2" name="TextBox 1"/>
          <p:cNvSpPr txBox="1"/>
          <p:nvPr/>
        </p:nvSpPr>
        <p:spPr>
          <a:xfrm>
            <a:off x="2411760" y="154562"/>
            <a:ext cx="7020072" cy="461665"/>
          </a:xfrm>
          <a:prstGeom prst="rect">
            <a:avLst/>
          </a:prstGeom>
          <a:noFill/>
        </p:spPr>
        <p:txBody>
          <a:bodyPr wrap="square" rtlCol="0">
            <a:spAutoFit/>
          </a:bodyPr>
          <a:lstStyle/>
          <a:p>
            <a:r>
              <a:rPr lang="ru-RU" sz="2400" b="1" i="1" dirty="0" smtClean="0">
                <a:solidFill>
                  <a:schemeClr val="bg1"/>
                </a:solidFill>
              </a:rPr>
              <a:t>ПОДВИГ ВАШ БЕССМЕРТЕН…</a:t>
            </a:r>
            <a:endParaRPr lang="ru-RU" sz="2400" b="1" i="1" dirty="0">
              <a:solidFill>
                <a:schemeClr val="bg1"/>
              </a:solidFill>
            </a:endParaRPr>
          </a:p>
        </p:txBody>
      </p:sp>
      <p:sp>
        <p:nvSpPr>
          <p:cNvPr id="3" name="Номер слайда 2"/>
          <p:cNvSpPr>
            <a:spLocks noGrp="1"/>
          </p:cNvSpPr>
          <p:nvPr>
            <p:ph type="sldNum" sz="quarter" idx="12"/>
          </p:nvPr>
        </p:nvSpPr>
        <p:spPr/>
        <p:txBody>
          <a:bodyPr/>
          <a:lstStyle/>
          <a:p>
            <a:fld id="{B19B0651-EE4F-4900-A07F-96A6BFA9D0F0}" type="slidenum">
              <a:rPr lang="ru-RU" smtClean="0"/>
              <a:pPr/>
              <a:t>53</a:t>
            </a:fld>
            <a:endParaRPr lang="ru-RU"/>
          </a:p>
        </p:txBody>
      </p:sp>
    </p:spTree>
    <p:extLst>
      <p:ext uri="{BB962C8B-B14F-4D97-AF65-F5344CB8AC3E}">
        <p14:creationId xmlns:p14="http://schemas.microsoft.com/office/powerpoint/2010/main" val="242487662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2151217613"/>
              </p:ext>
            </p:extLst>
          </p:nvPr>
        </p:nvGraphicFramePr>
        <p:xfrm>
          <a:off x="611560" y="3068960"/>
          <a:ext cx="3780420" cy="3413760"/>
        </p:xfrm>
        <a:graphic>
          <a:graphicData uri="http://schemas.openxmlformats.org/drawingml/2006/table">
            <a:tbl>
              <a:tblPr firstRow="1" bandRow="1">
                <a:tableStyleId>{5C22544A-7EE6-4342-B048-85BDC9FD1C3A}</a:tableStyleId>
              </a:tblPr>
              <a:tblGrid>
                <a:gridCol w="3780420">
                  <a:extLst>
                    <a:ext uri="{9D8B030D-6E8A-4147-A177-3AD203B41FA5}">
                      <a16:colId xmlns:a16="http://schemas.microsoft.com/office/drawing/2014/main" xmlns="" val="2243667760"/>
                    </a:ext>
                  </a:extLst>
                </a:gridCol>
              </a:tblGrid>
              <a:tr h="341376">
                <a:tc>
                  <a:txBody>
                    <a:bodyPr/>
                    <a:lstStyle/>
                    <a:p>
                      <a:r>
                        <a:rPr lang="ru-RU" sz="1600" dirty="0" smtClean="0">
                          <a:solidFill>
                            <a:schemeClr val="bg1"/>
                          </a:solidFill>
                        </a:rPr>
                        <a:t>Начальник</a:t>
                      </a:r>
                      <a:r>
                        <a:rPr lang="ru-RU" sz="1600" baseline="0" dirty="0" smtClean="0">
                          <a:solidFill>
                            <a:schemeClr val="bg1"/>
                          </a:solidFill>
                        </a:rPr>
                        <a:t> прожекторной станции</a:t>
                      </a:r>
                      <a:endParaRPr lang="ru-RU" sz="1600" dirty="0">
                        <a:solidFill>
                          <a:schemeClr val="bg1"/>
                        </a:solidFill>
                      </a:endParaRP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344469010"/>
                  </a:ext>
                </a:extLst>
              </a:tr>
              <a:tr h="341376">
                <a:tc>
                  <a:txBody>
                    <a:bodyPr/>
                    <a:lstStyle/>
                    <a:p>
                      <a:pPr algn="l"/>
                      <a:r>
                        <a:rPr lang="ru-RU" sz="1600" dirty="0" smtClean="0">
                          <a:solidFill>
                            <a:schemeClr val="bg1"/>
                          </a:solidFill>
                        </a:rPr>
                        <a:t>Начальник ЗУ (звуковое устройство)</a:t>
                      </a:r>
                      <a:endParaRPr lang="ru-RU" sz="16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xmlns="" val="748613280"/>
                  </a:ext>
                </a:extLst>
              </a:tr>
              <a:tr h="341376">
                <a:tc>
                  <a:txBody>
                    <a:bodyPr/>
                    <a:lstStyle/>
                    <a:p>
                      <a:pPr algn="l"/>
                      <a:r>
                        <a:rPr lang="ru-RU" sz="1600" dirty="0" smtClean="0">
                          <a:solidFill>
                            <a:schemeClr val="bg1"/>
                          </a:solidFill>
                        </a:rPr>
                        <a:t>Прожекторист старший</a:t>
                      </a:r>
                      <a:endParaRPr lang="ru-RU" sz="16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xmlns="" val="482090221"/>
                  </a:ext>
                </a:extLst>
              </a:tr>
              <a:tr h="341376">
                <a:tc>
                  <a:txBody>
                    <a:bodyPr/>
                    <a:lstStyle/>
                    <a:p>
                      <a:pPr algn="l"/>
                      <a:r>
                        <a:rPr lang="ru-RU" sz="1600" dirty="0" smtClean="0">
                          <a:solidFill>
                            <a:schemeClr val="bg1"/>
                          </a:solidFill>
                        </a:rPr>
                        <a:t>Прожекторист</a:t>
                      </a:r>
                      <a:r>
                        <a:rPr lang="ru-RU" sz="1600" baseline="0" dirty="0" smtClean="0">
                          <a:solidFill>
                            <a:schemeClr val="bg1"/>
                          </a:solidFill>
                        </a:rPr>
                        <a:t> старший</a:t>
                      </a:r>
                      <a:endParaRPr lang="ru-RU" sz="16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xmlns="" val="3102591205"/>
                  </a:ext>
                </a:extLst>
              </a:tr>
              <a:tr h="341376">
                <a:tc>
                  <a:txBody>
                    <a:bodyPr/>
                    <a:lstStyle/>
                    <a:p>
                      <a:pPr algn="l"/>
                      <a:r>
                        <a:rPr lang="ru-RU" sz="1600" dirty="0" smtClean="0">
                          <a:solidFill>
                            <a:schemeClr val="bg1"/>
                          </a:solidFill>
                        </a:rPr>
                        <a:t>Прожекторист</a:t>
                      </a:r>
                      <a:endParaRPr lang="ru-RU" sz="16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xmlns="" val="52269184"/>
                  </a:ext>
                </a:extLst>
              </a:tr>
              <a:tr h="341376">
                <a:tc>
                  <a:txBody>
                    <a:bodyPr/>
                    <a:lstStyle/>
                    <a:p>
                      <a:pPr algn="l"/>
                      <a:r>
                        <a:rPr lang="ru-RU" sz="1600" dirty="0" smtClean="0">
                          <a:solidFill>
                            <a:schemeClr val="bg1"/>
                          </a:solidFill>
                        </a:rPr>
                        <a:t>Слухач старший</a:t>
                      </a:r>
                      <a:endParaRPr lang="ru-RU" sz="16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xmlns="" val="1524162306"/>
                  </a:ext>
                </a:extLst>
              </a:tr>
              <a:tr h="341376">
                <a:tc>
                  <a:txBody>
                    <a:bodyPr/>
                    <a:lstStyle/>
                    <a:p>
                      <a:pPr algn="l"/>
                      <a:r>
                        <a:rPr lang="ru-RU" sz="1600" dirty="0" smtClean="0">
                          <a:solidFill>
                            <a:schemeClr val="bg1"/>
                          </a:solidFill>
                        </a:rPr>
                        <a:t>Слухач старший</a:t>
                      </a:r>
                      <a:endParaRPr lang="ru-RU" sz="16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xmlns="" val="2988798600"/>
                  </a:ext>
                </a:extLst>
              </a:tr>
              <a:tr h="341376">
                <a:tc>
                  <a:txBody>
                    <a:bodyPr/>
                    <a:lstStyle/>
                    <a:p>
                      <a:pPr algn="l"/>
                      <a:r>
                        <a:rPr lang="ru-RU" sz="1600" dirty="0" smtClean="0">
                          <a:solidFill>
                            <a:schemeClr val="bg1"/>
                          </a:solidFill>
                        </a:rPr>
                        <a:t>Шофёр</a:t>
                      </a:r>
                      <a:endParaRPr lang="ru-RU" sz="16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xmlns="" val="1817429013"/>
                  </a:ext>
                </a:extLst>
              </a:tr>
              <a:tr h="341376">
                <a:tc>
                  <a:txBody>
                    <a:bodyPr/>
                    <a:lstStyle/>
                    <a:p>
                      <a:pPr algn="l"/>
                      <a:r>
                        <a:rPr lang="ru-RU" sz="1600" dirty="0" smtClean="0">
                          <a:solidFill>
                            <a:schemeClr val="bg1"/>
                          </a:solidFill>
                        </a:rPr>
                        <a:t>Шофёр </a:t>
                      </a:r>
                      <a:endParaRPr lang="ru-RU" sz="16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xmlns="" val="1491198871"/>
                  </a:ext>
                </a:extLst>
              </a:tr>
              <a:tr h="341376">
                <a:tc>
                  <a:txBody>
                    <a:bodyPr/>
                    <a:lstStyle/>
                    <a:p>
                      <a:pPr algn="l"/>
                      <a:r>
                        <a:rPr lang="ru-RU" sz="1600" dirty="0" smtClean="0">
                          <a:solidFill>
                            <a:schemeClr val="bg1"/>
                          </a:solidFill>
                        </a:rPr>
                        <a:t>-</a:t>
                      </a:r>
                      <a:endParaRPr lang="ru-RU" sz="16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xmlns="" val="567459032"/>
                  </a:ext>
                </a:extLst>
              </a:tr>
            </a:tbl>
          </a:graphicData>
        </a:graphic>
      </p:graphicFrame>
      <p:sp>
        <p:nvSpPr>
          <p:cNvPr id="3" name="Прямоугольник 2"/>
          <p:cNvSpPr/>
          <p:nvPr/>
        </p:nvSpPr>
        <p:spPr>
          <a:xfrm>
            <a:off x="395536" y="188640"/>
            <a:ext cx="8424936" cy="2893100"/>
          </a:xfrm>
          <a:prstGeom prst="rect">
            <a:avLst/>
          </a:prstGeom>
        </p:spPr>
        <p:txBody>
          <a:bodyPr wrap="square">
            <a:spAutoFit/>
          </a:bodyPr>
          <a:lstStyle/>
          <a:p>
            <a:r>
              <a:rPr lang="ru-RU" b="1" dirty="0">
                <a:solidFill>
                  <a:schemeClr val="bg1"/>
                </a:solidFill>
              </a:rPr>
              <a:t>ВОПРОС № </a:t>
            </a:r>
            <a:r>
              <a:rPr lang="ru-RU" b="1" dirty="0" smtClean="0">
                <a:solidFill>
                  <a:schemeClr val="bg1"/>
                </a:solidFill>
              </a:rPr>
              <a:t>3 </a:t>
            </a:r>
          </a:p>
          <a:p>
            <a:r>
              <a:rPr lang="ru-RU" sz="1600" b="1" dirty="0" smtClean="0">
                <a:solidFill>
                  <a:schemeClr val="bg1"/>
                </a:solidFill>
              </a:rPr>
              <a:t>В период Великой Отечественной войны в составе прожекторных </a:t>
            </a:r>
            <a:r>
              <a:rPr lang="ru-RU" sz="1600" b="1" dirty="0">
                <a:solidFill>
                  <a:schemeClr val="bg1"/>
                </a:solidFill>
              </a:rPr>
              <a:t>в</a:t>
            </a:r>
            <a:r>
              <a:rPr lang="ru-RU" sz="1600" b="1" dirty="0" smtClean="0">
                <a:solidFill>
                  <a:schemeClr val="bg1"/>
                </a:solidFill>
              </a:rPr>
              <a:t>ойск было два вида прожекторных пунктов: «Искатель» и «Сопроводитель».  «Искатели» старались обнаружить вражеские самолёты в небе, а «Сопроводители» старались хорошо освещать вражеские самолёты, чтобы их было видно  советским самолётам - истребителям и артиллерии.</a:t>
            </a:r>
          </a:p>
          <a:p>
            <a:endParaRPr lang="ru-RU" sz="1600" b="1" dirty="0" smtClean="0">
              <a:solidFill>
                <a:schemeClr val="bg1"/>
              </a:solidFill>
            </a:endParaRPr>
          </a:p>
          <a:p>
            <a:r>
              <a:rPr lang="ru-RU" sz="1600" b="1" dirty="0" smtClean="0">
                <a:solidFill>
                  <a:schemeClr val="bg1"/>
                </a:solidFill>
              </a:rPr>
              <a:t>Как вы думаете (исходя из боевых задач прожекторных пунктов «Искатель» и «Сопроводитель») в какой таблице представлен боевой состав «Искателя», а в какой – «Сопроводителя»?</a:t>
            </a:r>
            <a:endParaRPr lang="ru-RU" sz="1600" b="1" dirty="0">
              <a:solidFill>
                <a:schemeClr val="bg1"/>
              </a:solidFill>
            </a:endParaRPr>
          </a:p>
          <a:p>
            <a:r>
              <a:rPr lang="ru-RU" sz="2000" b="1" dirty="0" smtClean="0">
                <a:solidFill>
                  <a:srgbClr val="FF0000"/>
                </a:solidFill>
              </a:rPr>
              <a:t>                 таблица № 1                                           таблица № 2    </a:t>
            </a:r>
            <a:endParaRPr lang="ru-RU" sz="2800" b="1" dirty="0">
              <a:solidFill>
                <a:srgbClr val="FF0000"/>
              </a:solidFill>
            </a:endParaRPr>
          </a:p>
        </p:txBody>
      </p:sp>
      <p:graphicFrame>
        <p:nvGraphicFramePr>
          <p:cNvPr id="4" name="Таблица 3"/>
          <p:cNvGraphicFramePr>
            <a:graphicFrameLocks noGrp="1"/>
          </p:cNvGraphicFramePr>
          <p:nvPr>
            <p:extLst>
              <p:ext uri="{D42A27DB-BD31-4B8C-83A1-F6EECF244321}">
                <p14:modId xmlns:p14="http://schemas.microsoft.com/office/powerpoint/2010/main" val="3224301885"/>
              </p:ext>
            </p:extLst>
          </p:nvPr>
        </p:nvGraphicFramePr>
        <p:xfrm>
          <a:off x="4770022" y="3068960"/>
          <a:ext cx="3672408" cy="3413760"/>
        </p:xfrm>
        <a:graphic>
          <a:graphicData uri="http://schemas.openxmlformats.org/drawingml/2006/table">
            <a:tbl>
              <a:tblPr firstRow="1" bandRow="1">
                <a:tableStyleId>{5C22544A-7EE6-4342-B048-85BDC9FD1C3A}</a:tableStyleId>
              </a:tblPr>
              <a:tblGrid>
                <a:gridCol w="3672408">
                  <a:extLst>
                    <a:ext uri="{9D8B030D-6E8A-4147-A177-3AD203B41FA5}">
                      <a16:colId xmlns:a16="http://schemas.microsoft.com/office/drawing/2014/main" xmlns="" val="733392664"/>
                    </a:ext>
                  </a:extLst>
                </a:gridCol>
              </a:tblGrid>
              <a:tr h="3352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600" dirty="0" smtClean="0">
                          <a:solidFill>
                            <a:schemeClr val="bg1"/>
                          </a:solidFill>
                        </a:rPr>
                        <a:t>Начальник</a:t>
                      </a:r>
                      <a:r>
                        <a:rPr lang="ru-RU" baseline="0" dirty="0" smtClean="0">
                          <a:solidFill>
                            <a:schemeClr val="bg1"/>
                          </a:solidFill>
                        </a:rPr>
                        <a:t> </a:t>
                      </a:r>
                      <a:r>
                        <a:rPr lang="ru-RU" sz="1600" baseline="0" dirty="0" smtClean="0">
                          <a:solidFill>
                            <a:schemeClr val="bg1"/>
                          </a:solidFill>
                        </a:rPr>
                        <a:t>прожекторной</a:t>
                      </a:r>
                      <a:r>
                        <a:rPr lang="ru-RU" baseline="0" dirty="0" smtClean="0">
                          <a:solidFill>
                            <a:schemeClr val="bg1"/>
                          </a:solidFill>
                        </a:rPr>
                        <a:t> </a:t>
                      </a:r>
                      <a:r>
                        <a:rPr lang="ru-RU" sz="1600" baseline="0" dirty="0" smtClean="0">
                          <a:solidFill>
                            <a:schemeClr val="bg1"/>
                          </a:solidFill>
                        </a:rPr>
                        <a:t>станции</a:t>
                      </a:r>
                      <a:endParaRPr lang="ru-RU" sz="1600" dirty="0"/>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46272560"/>
                  </a:ext>
                </a:extLst>
              </a:tr>
              <a:tr h="282312">
                <a:tc>
                  <a:txBody>
                    <a:bodyPr/>
                    <a:lstStyle/>
                    <a:p>
                      <a:pPr algn="l"/>
                      <a:r>
                        <a:rPr lang="ru-RU" sz="1600" dirty="0" smtClean="0">
                          <a:solidFill>
                            <a:schemeClr val="bg1"/>
                          </a:solidFill>
                        </a:rPr>
                        <a:t>-</a:t>
                      </a:r>
                      <a:endParaRPr lang="ru-RU" sz="16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xmlns="" val="2009254867"/>
                  </a:ext>
                </a:extLst>
              </a:tr>
              <a:tr h="307276">
                <a:tc>
                  <a:txBody>
                    <a:bodyPr/>
                    <a:lstStyle/>
                    <a:p>
                      <a:pPr algn="l"/>
                      <a:r>
                        <a:rPr lang="ru-RU" sz="1600" dirty="0" smtClean="0">
                          <a:solidFill>
                            <a:schemeClr val="bg1"/>
                          </a:solidFill>
                        </a:rPr>
                        <a:t>Прожекторист старший</a:t>
                      </a:r>
                      <a:endParaRPr lang="ru-RU" sz="16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xmlns="" val="1028058355"/>
                  </a:ext>
                </a:extLst>
              </a:tr>
              <a:tr h="335210">
                <a:tc>
                  <a:txBody>
                    <a:bodyPr/>
                    <a:lstStyle/>
                    <a:p>
                      <a:pPr algn="l"/>
                      <a:r>
                        <a:rPr lang="ru-RU" dirty="0" smtClean="0">
                          <a:solidFill>
                            <a:schemeClr val="bg1"/>
                          </a:solidFill>
                        </a:rPr>
                        <a:t>-</a:t>
                      </a:r>
                      <a:endParaRPr lang="ru-RU"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xmlns="" val="2751070371"/>
                  </a:ext>
                </a:extLst>
              </a:tr>
              <a:tr h="326112">
                <a:tc>
                  <a:txBody>
                    <a:bodyPr/>
                    <a:lstStyle/>
                    <a:p>
                      <a:pPr algn="l"/>
                      <a:r>
                        <a:rPr lang="ru-RU" sz="1600" dirty="0" smtClean="0">
                          <a:solidFill>
                            <a:schemeClr val="bg1"/>
                          </a:solidFill>
                        </a:rPr>
                        <a:t>Прожекторист</a:t>
                      </a:r>
                      <a:endParaRPr lang="ru-RU" sz="16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extLst>
                  <a:ext uri="{0D108BD9-81ED-4DB2-BD59-A6C34878D82A}">
                    <a16:rowId xmlns:a16="http://schemas.microsoft.com/office/drawing/2014/main" xmlns="" val="1324488538"/>
                  </a:ext>
                </a:extLst>
              </a:tr>
              <a:tr h="335210">
                <a:tc>
                  <a:txBody>
                    <a:bodyPr/>
                    <a:lstStyle/>
                    <a:p>
                      <a:pPr algn="l"/>
                      <a:r>
                        <a:rPr lang="ru-RU" sz="1600" dirty="0" smtClean="0">
                          <a:solidFill>
                            <a:schemeClr val="bg1"/>
                          </a:solidFill>
                        </a:rPr>
                        <a:t>-</a:t>
                      </a:r>
                      <a:endParaRPr lang="ru-RU" sz="16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xmlns="" val="2221754821"/>
                  </a:ext>
                </a:extLst>
              </a:tr>
              <a:tr h="335210">
                <a:tc>
                  <a:txBody>
                    <a:bodyPr/>
                    <a:lstStyle/>
                    <a:p>
                      <a:pPr algn="l"/>
                      <a:r>
                        <a:rPr lang="ru-RU" sz="1600" dirty="0" smtClean="0">
                          <a:solidFill>
                            <a:schemeClr val="bg1"/>
                          </a:solidFill>
                        </a:rPr>
                        <a:t>-</a:t>
                      </a:r>
                      <a:endParaRPr lang="ru-RU" sz="16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xmlns="" val="2988413275"/>
                  </a:ext>
                </a:extLst>
              </a:tr>
              <a:tr h="307276">
                <a:tc>
                  <a:txBody>
                    <a:bodyPr/>
                    <a:lstStyle/>
                    <a:p>
                      <a:pPr algn="l"/>
                      <a:r>
                        <a:rPr lang="ru-RU" sz="1600" dirty="0" smtClean="0">
                          <a:solidFill>
                            <a:schemeClr val="bg1"/>
                          </a:solidFill>
                        </a:rPr>
                        <a:t>Шофёр</a:t>
                      </a:r>
                      <a:endParaRPr lang="ru-RU" sz="16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xmlns="" val="1924382751"/>
                  </a:ext>
                </a:extLst>
              </a:tr>
              <a:tr h="335210">
                <a:tc>
                  <a:txBody>
                    <a:bodyPr/>
                    <a:lstStyle/>
                    <a:p>
                      <a:pPr algn="l"/>
                      <a:r>
                        <a:rPr lang="ru-RU" sz="1600" dirty="0" smtClean="0">
                          <a:solidFill>
                            <a:schemeClr val="bg1"/>
                          </a:solidFill>
                        </a:rPr>
                        <a:t>-</a:t>
                      </a:r>
                      <a:endParaRPr lang="ru-RU" sz="16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xmlns="" val="543475090"/>
                  </a:ext>
                </a:extLst>
              </a:tr>
              <a:tr h="307276">
                <a:tc>
                  <a:txBody>
                    <a:bodyPr/>
                    <a:lstStyle/>
                    <a:p>
                      <a:pPr algn="l"/>
                      <a:r>
                        <a:rPr lang="ru-RU" sz="1600" dirty="0" smtClean="0">
                          <a:solidFill>
                            <a:schemeClr val="bg1"/>
                          </a:solidFill>
                        </a:rPr>
                        <a:t>Электрик</a:t>
                      </a:r>
                      <a:endParaRPr lang="ru-RU" sz="16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xmlns="" val="2776238788"/>
                  </a:ext>
                </a:extLst>
              </a:tr>
            </a:tbl>
          </a:graphicData>
        </a:graphic>
      </p:graphicFrame>
      <p:sp>
        <p:nvSpPr>
          <p:cNvPr id="5" name="Прямоугольник 4"/>
          <p:cNvSpPr/>
          <p:nvPr/>
        </p:nvSpPr>
        <p:spPr>
          <a:xfrm>
            <a:off x="251520" y="6505005"/>
            <a:ext cx="2785378" cy="307777"/>
          </a:xfrm>
          <a:prstGeom prst="rect">
            <a:avLst/>
          </a:prstGeom>
        </p:spPr>
        <p:txBody>
          <a:bodyPr wrap="none">
            <a:spAutoFit/>
          </a:bodyPr>
          <a:lstStyle/>
          <a:p>
            <a:r>
              <a:rPr lang="ru-RU" sz="1400" b="1" i="1" dirty="0">
                <a:solidFill>
                  <a:schemeClr val="bg1"/>
                </a:solidFill>
              </a:rPr>
              <a:t>Ответ дан в конце презентации</a:t>
            </a:r>
          </a:p>
        </p:txBody>
      </p:sp>
      <p:sp>
        <p:nvSpPr>
          <p:cNvPr id="6" name="Номер слайда 5"/>
          <p:cNvSpPr>
            <a:spLocks noGrp="1"/>
          </p:cNvSpPr>
          <p:nvPr>
            <p:ph type="sldNum" sz="quarter" idx="12"/>
          </p:nvPr>
        </p:nvSpPr>
        <p:spPr/>
        <p:txBody>
          <a:bodyPr/>
          <a:lstStyle/>
          <a:p>
            <a:fld id="{B19B0651-EE4F-4900-A07F-96A6BFA9D0F0}" type="slidenum">
              <a:rPr lang="ru-RU" smtClean="0"/>
              <a:pPr/>
              <a:t>54</a:t>
            </a:fld>
            <a:endParaRPr lang="ru-RU"/>
          </a:p>
        </p:txBody>
      </p:sp>
    </p:spTree>
    <p:extLst>
      <p:ext uri="{BB962C8B-B14F-4D97-AF65-F5344CB8AC3E}">
        <p14:creationId xmlns:p14="http://schemas.microsoft.com/office/powerpoint/2010/main" val="201633864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0226" y="2822711"/>
            <a:ext cx="8640960" cy="2154436"/>
          </a:xfrm>
          <a:prstGeom prst="rect">
            <a:avLst/>
          </a:prstGeom>
          <a:noFill/>
        </p:spPr>
        <p:txBody>
          <a:bodyPr wrap="square" rtlCol="0">
            <a:spAutoFit/>
          </a:bodyPr>
          <a:lstStyle/>
          <a:p>
            <a:r>
              <a:rPr lang="ru-RU" b="1" u="sng" dirty="0" smtClean="0">
                <a:solidFill>
                  <a:schemeClr val="bg1"/>
                </a:solidFill>
              </a:rPr>
              <a:t>Ответ на вопрос 2  </a:t>
            </a:r>
          </a:p>
          <a:p>
            <a:r>
              <a:rPr lang="ru-RU" sz="1400" b="1" dirty="0" smtClean="0">
                <a:solidFill>
                  <a:schemeClr val="bg1"/>
                </a:solidFill>
              </a:rPr>
              <a:t>Среди зданий-жилых домов, построенных по проектам Шехтеля Ф.О., найдите дом Щапова в Москве (по аналогии с домом Щаповых, расположенном в усадьбе Александрово-Щапово). </a:t>
            </a:r>
          </a:p>
          <a:p>
            <a:endParaRPr lang="ru-RU" sz="1400" b="1" dirty="0" smtClean="0">
              <a:solidFill>
                <a:schemeClr val="bg1"/>
              </a:solidFill>
            </a:endParaRPr>
          </a:p>
          <a:p>
            <a:r>
              <a:rPr lang="ru-RU" sz="1400" b="1" dirty="0" smtClean="0">
                <a:solidFill>
                  <a:schemeClr val="bg1"/>
                </a:solidFill>
              </a:rPr>
              <a:t>1. Собственный дом Ф.О. Шехтеля</a:t>
            </a:r>
          </a:p>
          <a:p>
            <a:r>
              <a:rPr lang="ru-RU" sz="1400" b="1" dirty="0" smtClean="0">
                <a:solidFill>
                  <a:schemeClr val="bg1"/>
                </a:solidFill>
              </a:rPr>
              <a:t>2. Усадьба З. Г. Морозовой-Рейнбот «Горки» </a:t>
            </a:r>
          </a:p>
          <a:p>
            <a:r>
              <a:rPr lang="ru-RU" sz="1400" b="1" dirty="0" smtClean="0">
                <a:solidFill>
                  <a:schemeClr val="bg1"/>
                </a:solidFill>
              </a:rPr>
              <a:t>3. Особняк З.Г. Морозовой</a:t>
            </a:r>
          </a:p>
          <a:p>
            <a:r>
              <a:rPr lang="ru-RU" b="1" dirty="0" smtClean="0">
                <a:solidFill>
                  <a:schemeClr val="bg1"/>
                </a:solidFill>
              </a:rPr>
              <a:t>4. Дом Щапова </a:t>
            </a:r>
          </a:p>
          <a:p>
            <a:r>
              <a:rPr lang="ru-RU" sz="1400" dirty="0" smtClean="0">
                <a:solidFill>
                  <a:schemeClr val="bg1"/>
                </a:solidFill>
              </a:rPr>
              <a:t> </a:t>
            </a:r>
            <a:endParaRPr lang="ru-RU" sz="1400" dirty="0">
              <a:solidFill>
                <a:schemeClr val="bg1"/>
              </a:solidFill>
            </a:endParaRPr>
          </a:p>
        </p:txBody>
      </p:sp>
      <p:sp>
        <p:nvSpPr>
          <p:cNvPr id="2" name="Прямоугольник 1"/>
          <p:cNvSpPr/>
          <p:nvPr/>
        </p:nvSpPr>
        <p:spPr>
          <a:xfrm>
            <a:off x="130837" y="84886"/>
            <a:ext cx="8280920" cy="646331"/>
          </a:xfrm>
          <a:prstGeom prst="rect">
            <a:avLst/>
          </a:prstGeom>
        </p:spPr>
        <p:txBody>
          <a:bodyPr wrap="square">
            <a:spAutoFit/>
          </a:bodyPr>
          <a:lstStyle/>
          <a:p>
            <a:r>
              <a:rPr lang="ru-RU" b="1" u="sng" dirty="0">
                <a:solidFill>
                  <a:schemeClr val="bg1"/>
                </a:solidFill>
              </a:rPr>
              <a:t>Ответ на вопрос 1 </a:t>
            </a:r>
          </a:p>
          <a:p>
            <a:r>
              <a:rPr lang="ru-RU" dirty="0" smtClean="0">
                <a:solidFill>
                  <a:schemeClr val="bg1"/>
                </a:solidFill>
              </a:rPr>
              <a:t> </a:t>
            </a:r>
            <a:endParaRPr lang="ru-RU" dirty="0">
              <a:solidFill>
                <a:schemeClr val="bg1"/>
              </a:solidFill>
            </a:endParaRPr>
          </a:p>
        </p:txBody>
      </p:sp>
      <p:pic>
        <p:nvPicPr>
          <p:cNvPr id="4" name="Рисунок 3"/>
          <p:cNvPicPr>
            <a:picLocks noChangeAspect="1"/>
          </p:cNvPicPr>
          <p:nvPr/>
        </p:nvPicPr>
        <p:blipFill>
          <a:blip r:embed="rId2"/>
          <a:stretch>
            <a:fillRect/>
          </a:stretch>
        </p:blipFill>
        <p:spPr>
          <a:xfrm>
            <a:off x="2915816" y="196265"/>
            <a:ext cx="5766245" cy="2518410"/>
          </a:xfrm>
          <a:prstGeom prst="rect">
            <a:avLst/>
          </a:prstGeom>
        </p:spPr>
      </p:pic>
      <p:cxnSp>
        <p:nvCxnSpPr>
          <p:cNvPr id="6" name="Прямая соединительная линия 5"/>
          <p:cNvCxnSpPr/>
          <p:nvPr/>
        </p:nvCxnSpPr>
        <p:spPr>
          <a:xfrm flipV="1">
            <a:off x="6300192" y="1014503"/>
            <a:ext cx="1800200" cy="57493"/>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 name="Прямая соединительная линия 11"/>
          <p:cNvCxnSpPr/>
          <p:nvPr/>
        </p:nvCxnSpPr>
        <p:spPr>
          <a:xfrm flipV="1">
            <a:off x="3111704" y="1518006"/>
            <a:ext cx="5374468" cy="110337"/>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14"/>
          <p:cNvCxnSpPr/>
          <p:nvPr/>
        </p:nvCxnSpPr>
        <p:spPr>
          <a:xfrm>
            <a:off x="2998935" y="2060848"/>
            <a:ext cx="1728192"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3" name="Прямоугольник 22"/>
          <p:cNvSpPr/>
          <p:nvPr/>
        </p:nvSpPr>
        <p:spPr>
          <a:xfrm>
            <a:off x="177610" y="5085184"/>
            <a:ext cx="8586192" cy="1384995"/>
          </a:xfrm>
          <a:prstGeom prst="rect">
            <a:avLst/>
          </a:prstGeom>
        </p:spPr>
        <p:txBody>
          <a:bodyPr wrap="square">
            <a:spAutoFit/>
          </a:bodyPr>
          <a:lstStyle/>
          <a:p>
            <a:r>
              <a:rPr lang="ru-RU" b="1" u="sng" dirty="0">
                <a:solidFill>
                  <a:schemeClr val="bg1"/>
                </a:solidFill>
              </a:rPr>
              <a:t>Ответ на вопрос </a:t>
            </a:r>
            <a:r>
              <a:rPr lang="ru-RU" b="1" u="sng" dirty="0" smtClean="0">
                <a:solidFill>
                  <a:schemeClr val="bg1"/>
                </a:solidFill>
              </a:rPr>
              <a:t>3  </a:t>
            </a:r>
          </a:p>
          <a:p>
            <a:endParaRPr lang="ru-RU" b="1" u="sng" dirty="0">
              <a:solidFill>
                <a:schemeClr val="bg1"/>
              </a:solidFill>
            </a:endParaRPr>
          </a:p>
          <a:p>
            <a:r>
              <a:rPr lang="ru-RU" sz="1600" b="1" dirty="0" smtClean="0">
                <a:solidFill>
                  <a:schemeClr val="bg1"/>
                </a:solidFill>
              </a:rPr>
              <a:t>Таблица № 1   - ИСКАТЕЛЬ (в состав входят «поисковики» - начальник звукового устройства и слухачи)</a:t>
            </a:r>
          </a:p>
          <a:p>
            <a:r>
              <a:rPr lang="ru-RU" sz="1600" b="1" dirty="0" smtClean="0">
                <a:solidFill>
                  <a:schemeClr val="bg1"/>
                </a:solidFill>
              </a:rPr>
              <a:t>Таблица № 2 -   СОПРОВОДИТЕЛЬ (боевой состав упрощённый)</a:t>
            </a:r>
            <a:endParaRPr lang="ru-RU" sz="1600" b="1" dirty="0">
              <a:solidFill>
                <a:schemeClr val="bg1"/>
              </a:solidFill>
            </a:endParaRPr>
          </a:p>
        </p:txBody>
      </p:sp>
      <p:sp>
        <p:nvSpPr>
          <p:cNvPr id="5" name="Номер слайда 4"/>
          <p:cNvSpPr>
            <a:spLocks noGrp="1"/>
          </p:cNvSpPr>
          <p:nvPr>
            <p:ph type="sldNum" sz="quarter" idx="12"/>
          </p:nvPr>
        </p:nvSpPr>
        <p:spPr/>
        <p:txBody>
          <a:bodyPr/>
          <a:lstStyle/>
          <a:p>
            <a:fld id="{B19B0651-EE4F-4900-A07F-96A6BFA9D0F0}" type="slidenum">
              <a:rPr lang="ru-RU" smtClean="0"/>
              <a:pPr/>
              <a:t>55</a:t>
            </a:fld>
            <a:endParaRPr lang="ru-RU"/>
          </a:p>
        </p:txBody>
      </p:sp>
    </p:spTree>
    <p:extLst>
      <p:ext uri="{BB962C8B-B14F-4D97-AF65-F5344CB8AC3E}">
        <p14:creationId xmlns:p14="http://schemas.microsoft.com/office/powerpoint/2010/main" val="46667171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B19B0651-EE4F-4900-A07F-96A6BFA9D0F0}" type="slidenum">
              <a:rPr lang="ru-RU" smtClean="0"/>
              <a:pPr/>
              <a:t>56</a:t>
            </a:fld>
            <a:endParaRPr lang="ru-RU"/>
          </a:p>
        </p:txBody>
      </p:sp>
      <p:sp>
        <p:nvSpPr>
          <p:cNvPr id="3" name="TextBox 2"/>
          <p:cNvSpPr txBox="1"/>
          <p:nvPr/>
        </p:nvSpPr>
        <p:spPr>
          <a:xfrm>
            <a:off x="2483768" y="404664"/>
            <a:ext cx="3888432" cy="646331"/>
          </a:xfrm>
          <a:prstGeom prst="rect">
            <a:avLst/>
          </a:prstGeom>
          <a:noFill/>
        </p:spPr>
        <p:txBody>
          <a:bodyPr wrap="square" rtlCol="0">
            <a:spAutoFit/>
          </a:bodyPr>
          <a:lstStyle/>
          <a:p>
            <a:r>
              <a:rPr lang="ru-RU" sz="3600" b="1" i="1" dirty="0" smtClean="0">
                <a:solidFill>
                  <a:schemeClr val="accent5">
                    <a:lumMod val="50000"/>
                  </a:schemeClr>
                </a:solidFill>
              </a:rPr>
              <a:t>СОДЕРЖАНИЕ:</a:t>
            </a:r>
          </a:p>
        </p:txBody>
      </p:sp>
      <p:sp>
        <p:nvSpPr>
          <p:cNvPr id="4" name="TextBox 3"/>
          <p:cNvSpPr txBox="1"/>
          <p:nvPr/>
        </p:nvSpPr>
        <p:spPr>
          <a:xfrm>
            <a:off x="261864" y="1336258"/>
            <a:ext cx="8630616" cy="5016758"/>
          </a:xfrm>
          <a:prstGeom prst="rect">
            <a:avLst/>
          </a:prstGeom>
          <a:noFill/>
        </p:spPr>
        <p:txBody>
          <a:bodyPr wrap="square" rtlCol="0">
            <a:spAutoFit/>
          </a:bodyPr>
          <a:lstStyle/>
          <a:p>
            <a:pPr marL="285750" indent="-285750">
              <a:buFont typeface="Arial" panose="020B0604020202020204" pitchFamily="34" charset="0"/>
              <a:buChar char="•"/>
            </a:pPr>
            <a:r>
              <a:rPr lang="ru-RU" sz="1600" b="1" i="1" dirty="0" smtClean="0">
                <a:solidFill>
                  <a:schemeClr val="accent5">
                    <a:lumMod val="50000"/>
                  </a:schemeClr>
                </a:solidFill>
              </a:rPr>
              <a:t>Общая информация о Щаповском поселении, статистика  - стр. 2-3</a:t>
            </a:r>
          </a:p>
          <a:p>
            <a:pPr marL="285750" indent="-285750">
              <a:buFont typeface="Arial" panose="020B0604020202020204" pitchFamily="34" charset="0"/>
              <a:buChar char="•"/>
            </a:pPr>
            <a:r>
              <a:rPr lang="ru-RU" sz="1600" b="1" i="1" dirty="0" err="1" smtClean="0">
                <a:solidFill>
                  <a:schemeClr val="accent5">
                    <a:lumMod val="50000"/>
                  </a:schemeClr>
                </a:solidFill>
              </a:rPr>
              <a:t>Александрово</a:t>
            </a:r>
            <a:r>
              <a:rPr lang="ru-RU" sz="1600" b="1" i="1" dirty="0" smtClean="0">
                <a:solidFill>
                  <a:schemeClr val="accent5">
                    <a:lumMod val="50000"/>
                  </a:schemeClr>
                </a:solidFill>
              </a:rPr>
              <a:t> – стр. 4, 5, 6</a:t>
            </a:r>
          </a:p>
          <a:p>
            <a:pPr marL="285750" indent="-285750">
              <a:buFont typeface="Arial" panose="020B0604020202020204" pitchFamily="34" charset="0"/>
              <a:buChar char="•"/>
            </a:pPr>
            <a:r>
              <a:rPr lang="ru-RU" sz="1600" b="1" i="1" dirty="0" smtClean="0">
                <a:solidFill>
                  <a:schemeClr val="accent5">
                    <a:lumMod val="50000"/>
                  </a:schemeClr>
                </a:solidFill>
              </a:rPr>
              <a:t>Боярин Морозов В.П. – стр. 7, 8</a:t>
            </a:r>
          </a:p>
          <a:p>
            <a:pPr marL="285750" indent="-285750">
              <a:buFont typeface="Arial" panose="020B0604020202020204" pitchFamily="34" charset="0"/>
              <a:buChar char="•"/>
            </a:pPr>
            <a:r>
              <a:rPr lang="ru-RU" sz="1600" b="1" i="1" dirty="0" smtClean="0">
                <a:solidFill>
                  <a:schemeClr val="accent5">
                    <a:lumMod val="50000"/>
                  </a:schemeClr>
                </a:solidFill>
              </a:rPr>
              <a:t>Добыча белого камня - 9,10</a:t>
            </a:r>
          </a:p>
          <a:p>
            <a:pPr marL="285750" indent="-285750">
              <a:buFont typeface="Arial" panose="020B0604020202020204" pitchFamily="34" charset="0"/>
              <a:buChar char="•"/>
            </a:pPr>
            <a:r>
              <a:rPr lang="ru-RU" sz="1600" b="1" i="1" dirty="0" smtClean="0">
                <a:solidFill>
                  <a:schemeClr val="accent5">
                    <a:lumMod val="50000"/>
                  </a:schemeClr>
                </a:solidFill>
              </a:rPr>
              <a:t>Древний </a:t>
            </a:r>
            <a:r>
              <a:rPr lang="ru-RU" sz="1600" b="1" i="1" dirty="0">
                <a:solidFill>
                  <a:schemeClr val="accent5">
                    <a:lumMod val="50000"/>
                  </a:schemeClr>
                </a:solidFill>
              </a:rPr>
              <a:t>П</a:t>
            </a:r>
            <a:r>
              <a:rPr lang="ru-RU" sz="1600" b="1" i="1" dirty="0" smtClean="0">
                <a:solidFill>
                  <a:schemeClr val="accent5">
                    <a:lumMod val="50000"/>
                  </a:schemeClr>
                </a:solidFill>
              </a:rPr>
              <a:t>еремышль – стр. 11, 12</a:t>
            </a:r>
          </a:p>
          <a:p>
            <a:pPr marL="285750" indent="-285750">
              <a:buFont typeface="Arial" panose="020B0604020202020204" pitchFamily="34" charset="0"/>
              <a:buChar char="•"/>
            </a:pPr>
            <a:r>
              <a:rPr lang="ru-RU" sz="1600" b="1" i="1" dirty="0" smtClean="0">
                <a:solidFill>
                  <a:schemeClr val="accent5">
                    <a:lumMod val="50000"/>
                  </a:schemeClr>
                </a:solidFill>
              </a:rPr>
              <a:t>Булочник Филиппов и его знаменитые сайки с изюмом – 13, 14</a:t>
            </a:r>
          </a:p>
          <a:p>
            <a:pPr marL="285750" indent="-285750">
              <a:buFont typeface="Arial" panose="020B0604020202020204" pitchFamily="34" charset="0"/>
              <a:buChar char="•"/>
            </a:pPr>
            <a:r>
              <a:rPr lang="ru-RU" sz="1600" b="1" i="1" dirty="0" err="1" smtClean="0">
                <a:solidFill>
                  <a:schemeClr val="accent5">
                    <a:lumMod val="50000"/>
                  </a:schemeClr>
                </a:solidFill>
              </a:rPr>
              <a:t>Сатино</a:t>
            </a:r>
            <a:r>
              <a:rPr lang="ru-RU" sz="1600" b="1" i="1" dirty="0" smtClean="0">
                <a:solidFill>
                  <a:schemeClr val="accent5">
                    <a:lumMod val="50000"/>
                  </a:schemeClr>
                </a:solidFill>
              </a:rPr>
              <a:t>-Русское, </a:t>
            </a:r>
            <a:r>
              <a:rPr lang="ru-RU" sz="1600" b="1" i="1" dirty="0" err="1" smtClean="0">
                <a:solidFill>
                  <a:schemeClr val="accent5">
                    <a:lumMod val="50000"/>
                  </a:schemeClr>
                </a:solidFill>
              </a:rPr>
              <a:t>Сатино</a:t>
            </a:r>
            <a:r>
              <a:rPr lang="ru-RU" sz="1600" b="1" i="1" dirty="0" smtClean="0">
                <a:solidFill>
                  <a:schemeClr val="accent5">
                    <a:lumMod val="50000"/>
                  </a:schemeClr>
                </a:solidFill>
              </a:rPr>
              <a:t>-Татарское… – стр. 15</a:t>
            </a:r>
          </a:p>
          <a:p>
            <a:pPr marL="285750" indent="-285750">
              <a:buFont typeface="Arial" panose="020B0604020202020204" pitchFamily="34" charset="0"/>
              <a:buChar char="•"/>
            </a:pPr>
            <a:r>
              <a:rPr lang="ru-RU" sz="1600" b="1" i="1" dirty="0" smtClean="0">
                <a:solidFill>
                  <a:schemeClr val="accent5">
                    <a:lumMod val="50000"/>
                  </a:schemeClr>
                </a:solidFill>
              </a:rPr>
              <a:t>Рождествено, Песье </a:t>
            </a:r>
            <a:r>
              <a:rPr lang="ru-RU" sz="1600" b="1" i="1" dirty="0" err="1" smtClean="0">
                <a:solidFill>
                  <a:schemeClr val="accent5">
                    <a:lumMod val="50000"/>
                  </a:schemeClr>
                </a:solidFill>
              </a:rPr>
              <a:t>тож</a:t>
            </a:r>
            <a:r>
              <a:rPr lang="ru-RU" sz="1600" b="1" i="1" dirty="0" smtClean="0">
                <a:solidFill>
                  <a:schemeClr val="accent5">
                    <a:lumMod val="50000"/>
                  </a:schemeClr>
                </a:solidFill>
              </a:rPr>
              <a:t>… – стр.16</a:t>
            </a:r>
          </a:p>
          <a:p>
            <a:pPr marL="285750" indent="-285750">
              <a:buFont typeface="Arial" panose="020B0604020202020204" pitchFamily="34" charset="0"/>
              <a:buChar char="•"/>
            </a:pPr>
            <a:r>
              <a:rPr lang="ru-RU" sz="1600" b="1" i="1" dirty="0" err="1" smtClean="0">
                <a:solidFill>
                  <a:schemeClr val="accent5">
                    <a:lumMod val="50000"/>
                  </a:schemeClr>
                </a:solidFill>
              </a:rPr>
              <a:t>Курилово</a:t>
            </a:r>
            <a:r>
              <a:rPr lang="ru-RU" sz="1600" b="1" i="1" dirty="0" smtClean="0">
                <a:solidFill>
                  <a:schemeClr val="accent5">
                    <a:lumMod val="50000"/>
                  </a:schemeClr>
                </a:solidFill>
              </a:rPr>
              <a:t>… – стр.17, 18</a:t>
            </a:r>
          </a:p>
          <a:p>
            <a:pPr marL="285750" indent="-285750">
              <a:buFont typeface="Arial" panose="020B0604020202020204" pitchFamily="34" charset="0"/>
              <a:buChar char="•"/>
            </a:pPr>
            <a:r>
              <a:rPr lang="ru-RU" sz="1600" b="1" i="1" dirty="0" smtClean="0">
                <a:solidFill>
                  <a:schemeClr val="accent5">
                    <a:lumMod val="50000"/>
                  </a:schemeClr>
                </a:solidFill>
              </a:rPr>
              <a:t>Ознобишино, </a:t>
            </a:r>
            <a:r>
              <a:rPr lang="ru-RU" sz="1600" b="1" i="1" dirty="0" err="1" smtClean="0">
                <a:solidFill>
                  <a:schemeClr val="accent5">
                    <a:lumMod val="50000"/>
                  </a:schemeClr>
                </a:solidFill>
              </a:rPr>
              <a:t>Мирославское</a:t>
            </a:r>
            <a:r>
              <a:rPr lang="ru-RU" sz="1600" b="1" i="1" dirty="0" smtClean="0">
                <a:solidFill>
                  <a:schemeClr val="accent5">
                    <a:lumMod val="50000"/>
                  </a:schemeClr>
                </a:solidFill>
              </a:rPr>
              <a:t> </a:t>
            </a:r>
            <a:r>
              <a:rPr lang="ru-RU" sz="1600" b="1" i="1" dirty="0" err="1" smtClean="0">
                <a:solidFill>
                  <a:schemeClr val="accent5">
                    <a:lumMod val="50000"/>
                  </a:schemeClr>
                </a:solidFill>
              </a:rPr>
              <a:t>тож</a:t>
            </a:r>
            <a:r>
              <a:rPr lang="ru-RU" sz="1600" b="1" i="1" dirty="0" smtClean="0">
                <a:solidFill>
                  <a:schemeClr val="accent5">
                    <a:lumMod val="50000"/>
                  </a:schemeClr>
                </a:solidFill>
              </a:rPr>
              <a:t>… – стр. 19</a:t>
            </a:r>
          </a:p>
          <a:p>
            <a:pPr marL="285750" indent="-285750">
              <a:buFont typeface="Arial" panose="020B0604020202020204" pitchFamily="34" charset="0"/>
              <a:buChar char="•"/>
            </a:pPr>
            <a:r>
              <a:rPr lang="ru-RU" sz="1600" b="1" i="1" dirty="0" err="1" smtClean="0">
                <a:solidFill>
                  <a:schemeClr val="accent5">
                    <a:lumMod val="50000"/>
                  </a:schemeClr>
                </a:solidFill>
              </a:rPr>
              <a:t>Богородское</a:t>
            </a:r>
            <a:r>
              <a:rPr lang="ru-RU" sz="1600" b="1" i="1" dirty="0" smtClean="0">
                <a:solidFill>
                  <a:schemeClr val="accent5">
                    <a:lumMod val="50000"/>
                  </a:schemeClr>
                </a:solidFill>
              </a:rPr>
              <a:t>, </a:t>
            </a:r>
            <a:r>
              <a:rPr lang="ru-RU" sz="1600" b="1" i="1" dirty="0" err="1" smtClean="0">
                <a:solidFill>
                  <a:schemeClr val="accent5">
                    <a:lumMod val="50000"/>
                  </a:schemeClr>
                </a:solidFill>
              </a:rPr>
              <a:t>Кузенево</a:t>
            </a:r>
            <a:r>
              <a:rPr lang="ru-RU" sz="1600" b="1" i="1" dirty="0" smtClean="0">
                <a:solidFill>
                  <a:schemeClr val="accent5">
                    <a:lumMod val="50000"/>
                  </a:schemeClr>
                </a:solidFill>
              </a:rPr>
              <a:t> </a:t>
            </a:r>
            <a:r>
              <a:rPr lang="ru-RU" sz="1600" b="1" i="1" dirty="0" err="1" smtClean="0">
                <a:solidFill>
                  <a:schemeClr val="accent5">
                    <a:lumMod val="50000"/>
                  </a:schemeClr>
                </a:solidFill>
              </a:rPr>
              <a:t>тож</a:t>
            </a:r>
            <a:r>
              <a:rPr lang="ru-RU" sz="1600" b="1" i="1" dirty="0" smtClean="0">
                <a:solidFill>
                  <a:schemeClr val="accent5">
                    <a:lumMod val="50000"/>
                  </a:schemeClr>
                </a:solidFill>
              </a:rPr>
              <a:t>… – стр. 20</a:t>
            </a:r>
          </a:p>
          <a:p>
            <a:pPr marL="285750" indent="-285750">
              <a:buFont typeface="Arial" panose="020B0604020202020204" pitchFamily="34" charset="0"/>
              <a:buChar char="•"/>
            </a:pPr>
            <a:r>
              <a:rPr lang="ru-RU" sz="1600" b="1" i="1" dirty="0" smtClean="0">
                <a:solidFill>
                  <a:schemeClr val="accent5">
                    <a:lumMod val="50000"/>
                  </a:schemeClr>
                </a:solidFill>
              </a:rPr>
              <a:t>Храмы </a:t>
            </a:r>
            <a:r>
              <a:rPr lang="ru-RU" sz="1600" b="1" i="1" dirty="0" err="1" smtClean="0">
                <a:solidFill>
                  <a:schemeClr val="accent5">
                    <a:lumMod val="50000"/>
                  </a:schemeClr>
                </a:solidFill>
              </a:rPr>
              <a:t>Щаповского</a:t>
            </a:r>
            <a:r>
              <a:rPr lang="ru-RU" sz="1600" b="1" i="1" dirty="0" smtClean="0">
                <a:solidFill>
                  <a:schemeClr val="accent5">
                    <a:lumMod val="50000"/>
                  </a:schemeClr>
                </a:solidFill>
              </a:rPr>
              <a:t> поселения – стр. 21-27</a:t>
            </a:r>
          </a:p>
          <a:p>
            <a:pPr marL="285750" indent="-285750">
              <a:buFont typeface="Arial" panose="020B0604020202020204" pitchFamily="34" charset="0"/>
              <a:buChar char="•"/>
            </a:pPr>
            <a:r>
              <a:rPr lang="ru-RU" sz="1600" b="1" i="1" dirty="0" smtClean="0">
                <a:solidFill>
                  <a:schemeClr val="accent5">
                    <a:lumMod val="50000"/>
                  </a:schemeClr>
                </a:solidFill>
              </a:rPr>
              <a:t>В честь кого назван посёлок Щапово… – стр. 28</a:t>
            </a:r>
          </a:p>
          <a:p>
            <a:pPr marL="285750" indent="-285750">
              <a:buFont typeface="Arial" panose="020B0604020202020204" pitchFamily="34" charset="0"/>
              <a:buChar char="•"/>
            </a:pPr>
            <a:r>
              <a:rPr lang="ru-RU" sz="1600" b="1" i="1" dirty="0" smtClean="0">
                <a:solidFill>
                  <a:schemeClr val="accent5">
                    <a:lumMod val="50000"/>
                  </a:schemeClr>
                </a:solidFill>
              </a:rPr>
              <a:t>Щаповы и сословие сокольих </a:t>
            </a:r>
            <a:r>
              <a:rPr lang="ru-RU" sz="1600" b="1" i="1" dirty="0" err="1" smtClean="0">
                <a:solidFill>
                  <a:schemeClr val="accent5">
                    <a:lumMod val="50000"/>
                  </a:schemeClr>
                </a:solidFill>
              </a:rPr>
              <a:t>помытчиков</a:t>
            </a:r>
            <a:r>
              <a:rPr lang="ru-RU" sz="1600" b="1" i="1" dirty="0" smtClean="0">
                <a:solidFill>
                  <a:schemeClr val="accent5">
                    <a:lumMod val="50000"/>
                  </a:schemeClr>
                </a:solidFill>
              </a:rPr>
              <a:t> – стр. 29-32</a:t>
            </a:r>
          </a:p>
          <a:p>
            <a:pPr marL="285750" indent="-285750">
              <a:buFont typeface="Arial" panose="020B0604020202020204" pitchFamily="34" charset="0"/>
              <a:buChar char="•"/>
            </a:pPr>
            <a:r>
              <a:rPr lang="ru-RU" sz="1600" b="1" i="1" dirty="0" smtClean="0">
                <a:solidFill>
                  <a:schemeClr val="accent5">
                    <a:lumMod val="50000"/>
                  </a:schemeClr>
                </a:solidFill>
              </a:rPr>
              <a:t>Достопримечательности </a:t>
            </a:r>
            <a:r>
              <a:rPr lang="ru-RU" sz="1600" b="1" i="1" dirty="0" err="1" smtClean="0">
                <a:solidFill>
                  <a:schemeClr val="accent5">
                    <a:lumMod val="50000"/>
                  </a:schemeClr>
                </a:solidFill>
              </a:rPr>
              <a:t>Щаповского</a:t>
            </a:r>
            <a:r>
              <a:rPr lang="ru-RU" sz="1600" b="1" i="1" dirty="0" smtClean="0">
                <a:solidFill>
                  <a:schemeClr val="accent5">
                    <a:lumMod val="50000"/>
                  </a:schemeClr>
                </a:solidFill>
              </a:rPr>
              <a:t> поселения – стр. 33-39</a:t>
            </a:r>
          </a:p>
          <a:p>
            <a:pPr marL="285750" indent="-285750">
              <a:buFont typeface="Arial" panose="020B0604020202020204" pitchFamily="34" charset="0"/>
              <a:buChar char="•"/>
            </a:pPr>
            <a:r>
              <a:rPr lang="ru-RU" sz="1600" b="1" i="1" dirty="0" smtClean="0">
                <a:solidFill>
                  <a:schemeClr val="accent5">
                    <a:lumMod val="50000"/>
                  </a:schemeClr>
                </a:solidFill>
              </a:rPr>
              <a:t>Музей истории усадьбы Александрово-Щапово – стр. 40-44</a:t>
            </a:r>
          </a:p>
          <a:p>
            <a:pPr marL="285750" indent="-285750">
              <a:buFont typeface="Arial" panose="020B0604020202020204" pitchFamily="34" charset="0"/>
              <a:buChar char="•"/>
            </a:pPr>
            <a:r>
              <a:rPr lang="ru-RU" sz="1600" b="1" i="1" dirty="0" smtClean="0">
                <a:solidFill>
                  <a:schemeClr val="accent5">
                    <a:lumMod val="50000"/>
                  </a:schemeClr>
                </a:solidFill>
              </a:rPr>
              <a:t>Молочно-животноводческое предприятие Щапово и появление посёлка Щапово – стр. 45</a:t>
            </a:r>
          </a:p>
          <a:p>
            <a:pPr marL="285750" indent="-285750">
              <a:buFont typeface="Arial" panose="020B0604020202020204" pitchFamily="34" charset="0"/>
              <a:buChar char="•"/>
            </a:pPr>
            <a:r>
              <a:rPr lang="ru-RU" sz="1600" b="1" i="1" dirty="0" smtClean="0">
                <a:solidFill>
                  <a:schemeClr val="accent5">
                    <a:lumMod val="50000"/>
                  </a:schemeClr>
                </a:solidFill>
              </a:rPr>
              <a:t>Кружевоплетение  в </a:t>
            </a:r>
            <a:r>
              <a:rPr lang="ru-RU" sz="1600" b="1" i="1" dirty="0" err="1" smtClean="0">
                <a:solidFill>
                  <a:schemeClr val="accent5">
                    <a:lumMod val="50000"/>
                  </a:schemeClr>
                </a:solidFill>
              </a:rPr>
              <a:t>Александрово</a:t>
            </a:r>
            <a:r>
              <a:rPr lang="ru-RU" sz="1600" b="1" i="1" dirty="0" smtClean="0">
                <a:solidFill>
                  <a:schemeClr val="accent5">
                    <a:lumMod val="50000"/>
                  </a:schemeClr>
                </a:solidFill>
              </a:rPr>
              <a:t>- стр. 46-47</a:t>
            </a:r>
          </a:p>
          <a:p>
            <a:pPr marL="285750" indent="-285750">
              <a:buFont typeface="Arial" panose="020B0604020202020204" pitchFamily="34" charset="0"/>
              <a:buChar char="•"/>
            </a:pPr>
            <a:r>
              <a:rPr lang="ru-RU" sz="1600" b="1" i="1" dirty="0" smtClean="0">
                <a:solidFill>
                  <a:schemeClr val="accent5">
                    <a:lumMod val="50000"/>
                  </a:schemeClr>
                </a:solidFill>
              </a:rPr>
              <a:t>Великая Отечественная война на территории </a:t>
            </a:r>
            <a:r>
              <a:rPr lang="ru-RU" sz="1600" b="1" i="1" dirty="0" err="1" smtClean="0">
                <a:solidFill>
                  <a:schemeClr val="accent5">
                    <a:lumMod val="50000"/>
                  </a:schemeClr>
                </a:solidFill>
              </a:rPr>
              <a:t>Щаповского</a:t>
            </a:r>
            <a:r>
              <a:rPr lang="ru-RU" sz="1600" b="1" i="1" dirty="0" smtClean="0">
                <a:solidFill>
                  <a:schemeClr val="accent5">
                    <a:lumMod val="50000"/>
                  </a:schemeClr>
                </a:solidFill>
              </a:rPr>
              <a:t> поселения – стр.48-54</a:t>
            </a:r>
          </a:p>
          <a:p>
            <a:pPr marL="285750" indent="-285750">
              <a:buFont typeface="Arial" panose="020B0604020202020204" pitchFamily="34" charset="0"/>
              <a:buChar char="•"/>
            </a:pPr>
            <a:r>
              <a:rPr lang="ru-RU" sz="1600" b="1" i="1" dirty="0" smtClean="0">
                <a:solidFill>
                  <a:schemeClr val="accent5">
                    <a:lumMod val="50000"/>
                  </a:schemeClr>
                </a:solidFill>
              </a:rPr>
              <a:t>Ответы на вопросы – стр. 55. </a:t>
            </a:r>
            <a:endParaRPr lang="ru-RU" sz="1600" b="1" i="1" dirty="0">
              <a:solidFill>
                <a:schemeClr val="accent5">
                  <a:lumMod val="50000"/>
                </a:schemeClr>
              </a:solidFill>
            </a:endParaRPr>
          </a:p>
        </p:txBody>
      </p:sp>
    </p:spTree>
    <p:extLst>
      <p:ext uri="{BB962C8B-B14F-4D97-AF65-F5344CB8AC3E}">
        <p14:creationId xmlns:p14="http://schemas.microsoft.com/office/powerpoint/2010/main" val="319965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234643" y="2996952"/>
            <a:ext cx="6746722" cy="2946634"/>
          </a:xfrm>
          <a:prstGeom prst="rect">
            <a:avLst/>
          </a:prstGeom>
        </p:spPr>
      </p:pic>
      <p:sp>
        <p:nvSpPr>
          <p:cNvPr id="3" name="Прямоугольник 2"/>
          <p:cNvSpPr/>
          <p:nvPr/>
        </p:nvSpPr>
        <p:spPr>
          <a:xfrm>
            <a:off x="539552" y="188640"/>
            <a:ext cx="8136904" cy="2585323"/>
          </a:xfrm>
          <a:prstGeom prst="rect">
            <a:avLst/>
          </a:prstGeom>
        </p:spPr>
        <p:txBody>
          <a:bodyPr wrap="square">
            <a:spAutoFit/>
          </a:bodyPr>
          <a:lstStyle/>
          <a:p>
            <a:r>
              <a:rPr lang="ru-RU" b="1" dirty="0">
                <a:solidFill>
                  <a:schemeClr val="bg1"/>
                </a:solidFill>
              </a:rPr>
              <a:t>ВОПРОС № </a:t>
            </a:r>
            <a:r>
              <a:rPr lang="ru-RU" b="1" dirty="0" smtClean="0">
                <a:solidFill>
                  <a:schemeClr val="bg1"/>
                </a:solidFill>
              </a:rPr>
              <a:t>1 </a:t>
            </a:r>
          </a:p>
          <a:p>
            <a:endParaRPr lang="ru-RU" b="1" dirty="0">
              <a:solidFill>
                <a:schemeClr val="bg1"/>
              </a:solidFill>
            </a:endParaRPr>
          </a:p>
          <a:p>
            <a:r>
              <a:rPr lang="ru-RU" b="1" dirty="0" smtClean="0">
                <a:solidFill>
                  <a:schemeClr val="bg1"/>
                </a:solidFill>
              </a:rPr>
              <a:t>Это фрагмент Писцовой книги Южного Подмосковья – первое упоминание села Александровского. Найдите, пожалуйста, в этом рукописном тексте, написанном скорописью, следующие слова:</a:t>
            </a:r>
          </a:p>
          <a:p>
            <a:endParaRPr lang="ru-RU" b="1" dirty="0" smtClean="0">
              <a:solidFill>
                <a:schemeClr val="bg1"/>
              </a:solidFill>
            </a:endParaRPr>
          </a:p>
          <a:p>
            <a:pPr algn="ctr"/>
            <a:r>
              <a:rPr lang="ru-RU" b="1" dirty="0" smtClean="0">
                <a:solidFill>
                  <a:schemeClr val="bg1"/>
                </a:solidFill>
              </a:rPr>
              <a:t>«…боярина Василия Петровича Морозова Старинная Вотчина Село Александровское …</a:t>
            </a:r>
          </a:p>
          <a:p>
            <a:endParaRPr lang="ru-RU" b="1" dirty="0">
              <a:solidFill>
                <a:schemeClr val="bg1"/>
              </a:solidFill>
            </a:endParaRPr>
          </a:p>
        </p:txBody>
      </p:sp>
      <p:sp>
        <p:nvSpPr>
          <p:cNvPr id="4" name="TextBox 3"/>
          <p:cNvSpPr txBox="1"/>
          <p:nvPr/>
        </p:nvSpPr>
        <p:spPr>
          <a:xfrm>
            <a:off x="179512" y="6488668"/>
            <a:ext cx="8136904" cy="307777"/>
          </a:xfrm>
          <a:prstGeom prst="rect">
            <a:avLst/>
          </a:prstGeom>
          <a:noFill/>
        </p:spPr>
        <p:txBody>
          <a:bodyPr wrap="square" rtlCol="0">
            <a:spAutoFit/>
          </a:bodyPr>
          <a:lstStyle/>
          <a:p>
            <a:r>
              <a:rPr lang="ru-RU" sz="1400" b="1" i="1" dirty="0" smtClean="0">
                <a:solidFill>
                  <a:schemeClr val="bg1"/>
                </a:solidFill>
              </a:rPr>
              <a:t>Ответ дан в конце презентации</a:t>
            </a:r>
            <a:endParaRPr lang="ru-RU" sz="1400" b="1" i="1" dirty="0">
              <a:solidFill>
                <a:schemeClr val="bg1"/>
              </a:solidFill>
            </a:endParaRPr>
          </a:p>
        </p:txBody>
      </p:sp>
      <p:sp>
        <p:nvSpPr>
          <p:cNvPr id="5" name="Номер слайда 4"/>
          <p:cNvSpPr>
            <a:spLocks noGrp="1"/>
          </p:cNvSpPr>
          <p:nvPr>
            <p:ph type="sldNum" sz="quarter" idx="12"/>
          </p:nvPr>
        </p:nvSpPr>
        <p:spPr/>
        <p:txBody>
          <a:bodyPr/>
          <a:lstStyle/>
          <a:p>
            <a:fld id="{B19B0651-EE4F-4900-A07F-96A6BFA9D0F0}" type="slidenum">
              <a:rPr lang="ru-RU" smtClean="0"/>
              <a:pPr/>
              <a:t>6</a:t>
            </a:fld>
            <a:endParaRPr lang="ru-RU"/>
          </a:p>
        </p:txBody>
      </p:sp>
    </p:spTree>
    <p:extLst>
      <p:ext uri="{BB962C8B-B14F-4D97-AF65-F5344CB8AC3E}">
        <p14:creationId xmlns:p14="http://schemas.microsoft.com/office/powerpoint/2010/main" val="12305722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8892" y="1044033"/>
            <a:ext cx="3159953" cy="3716198"/>
          </a:xfrm>
          <a:prstGeom prst="rect">
            <a:avLst/>
          </a:prstGeom>
        </p:spPr>
        <p:style>
          <a:lnRef idx="0">
            <a:schemeClr val="dk1"/>
          </a:lnRef>
          <a:fillRef idx="3">
            <a:schemeClr val="dk1"/>
          </a:fillRef>
          <a:effectRef idx="3">
            <a:schemeClr val="dk1"/>
          </a:effectRef>
          <a:fontRef idx="minor">
            <a:schemeClr val="lt1"/>
          </a:fontRef>
        </p:style>
      </p:pic>
      <p:sp>
        <p:nvSpPr>
          <p:cNvPr id="3" name="Прямоугольник 2"/>
          <p:cNvSpPr/>
          <p:nvPr/>
        </p:nvSpPr>
        <p:spPr>
          <a:xfrm>
            <a:off x="5600167" y="4826379"/>
            <a:ext cx="2877402" cy="1877437"/>
          </a:xfrm>
          <a:prstGeom prst="rect">
            <a:avLst/>
          </a:prstGeom>
        </p:spPr>
        <p:txBody>
          <a:bodyPr wrap="square">
            <a:spAutoFit/>
          </a:bodyPr>
          <a:lstStyle/>
          <a:p>
            <a:pPr algn="ctr"/>
            <a:r>
              <a:rPr lang="ru-RU" sz="1400" b="1" i="1" dirty="0">
                <a:solidFill>
                  <a:schemeClr val="bg1"/>
                </a:solidFill>
              </a:rPr>
              <a:t>«Собравшийся народ присягает новоизбранному царю Михаилу Фёдоровичу» (иллюстрация </a:t>
            </a:r>
            <a:r>
              <a:rPr lang="ru-RU" sz="1400" b="1" i="1" dirty="0" smtClean="0">
                <a:solidFill>
                  <a:schemeClr val="bg1"/>
                </a:solidFill>
              </a:rPr>
              <a:t>из коронационного альбома Михаила Фёдоровича,</a:t>
            </a:r>
            <a:r>
              <a:rPr lang="ru-RU" b="1" i="1" dirty="0" smtClean="0"/>
              <a:t> </a:t>
            </a:r>
            <a:r>
              <a:rPr lang="ru-RU" sz="1400" b="1" i="1" dirty="0">
                <a:solidFill>
                  <a:schemeClr val="bg1"/>
                </a:solidFill>
              </a:rPr>
              <a:t>1673). </a:t>
            </a:r>
            <a:r>
              <a:rPr lang="ru-RU" sz="1400" b="1" i="1" dirty="0" smtClean="0">
                <a:solidFill>
                  <a:schemeClr val="bg1"/>
                </a:solidFill>
              </a:rPr>
              <a:t>       В</a:t>
            </a:r>
            <a:r>
              <a:rPr lang="ru-RU" sz="1400" b="1" i="1" dirty="0">
                <a:solidFill>
                  <a:schemeClr val="bg1"/>
                </a:solidFill>
              </a:rPr>
              <a:t>. П. Морозов стоит на Лобном месте, одетый в красный </a:t>
            </a:r>
            <a:r>
              <a:rPr lang="ru-RU" sz="1400" b="1" i="1" dirty="0" smtClean="0">
                <a:solidFill>
                  <a:schemeClr val="bg1"/>
                </a:solidFill>
              </a:rPr>
              <a:t>кафтан</a:t>
            </a:r>
            <a:endParaRPr lang="ru-RU" sz="1400" b="1" i="1" dirty="0">
              <a:solidFill>
                <a:schemeClr val="bg1"/>
              </a:solidFill>
            </a:endParaRPr>
          </a:p>
        </p:txBody>
      </p:sp>
      <p:sp>
        <p:nvSpPr>
          <p:cNvPr id="4" name="TextBox 3"/>
          <p:cNvSpPr txBox="1"/>
          <p:nvPr/>
        </p:nvSpPr>
        <p:spPr>
          <a:xfrm>
            <a:off x="256814" y="74537"/>
            <a:ext cx="8995706" cy="646331"/>
          </a:xfrm>
          <a:prstGeom prst="rect">
            <a:avLst/>
          </a:prstGeom>
          <a:noFill/>
        </p:spPr>
        <p:txBody>
          <a:bodyPr wrap="square" rtlCol="0">
            <a:spAutoFit/>
          </a:bodyPr>
          <a:lstStyle/>
          <a:p>
            <a:r>
              <a:rPr lang="ru-RU" b="1" i="1" dirty="0" smtClean="0">
                <a:solidFill>
                  <a:schemeClr val="bg1"/>
                </a:solidFill>
              </a:rPr>
              <a:t>Первый известный владелец села Александрово – боярин Василий Петрович Морозов, ближайший сподвижник </a:t>
            </a:r>
            <a:r>
              <a:rPr lang="ru-RU" b="1" i="1" dirty="0" err="1" smtClean="0">
                <a:solidFill>
                  <a:schemeClr val="bg1"/>
                </a:solidFill>
              </a:rPr>
              <a:t>Дм</a:t>
            </a:r>
            <a:r>
              <a:rPr lang="ru-RU" b="1" i="1" dirty="0" smtClean="0">
                <a:solidFill>
                  <a:schemeClr val="bg1"/>
                </a:solidFill>
              </a:rPr>
              <a:t>. Пожарского и К. Минина в период Смуты</a:t>
            </a:r>
            <a:endParaRPr lang="ru-RU" b="1" i="1" dirty="0">
              <a:solidFill>
                <a:schemeClr val="bg1"/>
              </a:solidFill>
            </a:endParaRPr>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234" y="862905"/>
            <a:ext cx="1814717" cy="2596337"/>
          </a:xfrm>
          <a:prstGeom prst="rect">
            <a:avLst/>
          </a:prstGeom>
        </p:spPr>
        <p:style>
          <a:lnRef idx="0">
            <a:schemeClr val="dk1"/>
          </a:lnRef>
          <a:fillRef idx="3">
            <a:schemeClr val="dk1"/>
          </a:fillRef>
          <a:effectRef idx="3">
            <a:schemeClr val="dk1"/>
          </a:effectRef>
          <a:fontRef idx="minor">
            <a:schemeClr val="lt1"/>
          </a:fontRef>
        </p:style>
      </p:pic>
      <p:sp>
        <p:nvSpPr>
          <p:cNvPr id="6" name="Прямоугольник 5"/>
          <p:cNvSpPr/>
          <p:nvPr/>
        </p:nvSpPr>
        <p:spPr>
          <a:xfrm>
            <a:off x="256814" y="3657383"/>
            <a:ext cx="1961964" cy="830997"/>
          </a:xfrm>
          <a:prstGeom prst="rect">
            <a:avLst/>
          </a:prstGeom>
        </p:spPr>
        <p:txBody>
          <a:bodyPr wrap="square">
            <a:spAutoFit/>
          </a:bodyPr>
          <a:lstStyle/>
          <a:p>
            <a:r>
              <a:rPr lang="ru-RU" sz="1200" b="1" i="1" dirty="0" smtClean="0">
                <a:solidFill>
                  <a:schemeClr val="bg1"/>
                </a:solidFill>
              </a:rPr>
              <a:t>Михаил </a:t>
            </a:r>
            <a:r>
              <a:rPr lang="ru-RU" sz="1200" b="1" i="1" dirty="0">
                <a:solidFill>
                  <a:schemeClr val="bg1"/>
                </a:solidFill>
              </a:rPr>
              <a:t>Фёдорович </a:t>
            </a:r>
            <a:r>
              <a:rPr lang="ru-RU" sz="1200" b="1" i="1" dirty="0" smtClean="0">
                <a:solidFill>
                  <a:schemeClr val="bg1"/>
                </a:solidFill>
              </a:rPr>
              <a:t>Романов </a:t>
            </a:r>
            <a:r>
              <a:rPr lang="ru-RU" sz="1200" b="1" i="1" dirty="0">
                <a:solidFill>
                  <a:schemeClr val="bg1"/>
                </a:solidFill>
              </a:rPr>
              <a:t>(1596—1645) — первый русский царь из династии </a:t>
            </a:r>
            <a:r>
              <a:rPr lang="ru-RU" sz="1200" b="1" i="1" dirty="0" smtClean="0">
                <a:solidFill>
                  <a:schemeClr val="bg1"/>
                </a:solidFill>
              </a:rPr>
              <a:t>Романовых</a:t>
            </a:r>
            <a:endParaRPr lang="ru-RU" sz="1200" b="1" i="1" dirty="0">
              <a:solidFill>
                <a:schemeClr val="bg1"/>
              </a:solidFill>
            </a:endParaRPr>
          </a:p>
        </p:txBody>
      </p:sp>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9082" y="4676890"/>
            <a:ext cx="1582741" cy="2108972"/>
          </a:xfrm>
          <a:prstGeom prst="rect">
            <a:avLst/>
          </a:prstGeom>
        </p:spPr>
        <p:style>
          <a:lnRef idx="0">
            <a:schemeClr val="dk1"/>
          </a:lnRef>
          <a:fillRef idx="3">
            <a:schemeClr val="dk1"/>
          </a:fillRef>
          <a:effectRef idx="3">
            <a:schemeClr val="dk1"/>
          </a:effectRef>
          <a:fontRef idx="minor">
            <a:schemeClr val="lt1"/>
          </a:fontRef>
        </p:style>
      </p:pic>
      <p:sp>
        <p:nvSpPr>
          <p:cNvPr id="9" name="Прямоугольник 8"/>
          <p:cNvSpPr/>
          <p:nvPr/>
        </p:nvSpPr>
        <p:spPr>
          <a:xfrm>
            <a:off x="179512" y="4750495"/>
            <a:ext cx="2304256" cy="1754326"/>
          </a:xfrm>
          <a:prstGeom prst="rect">
            <a:avLst/>
          </a:prstGeom>
        </p:spPr>
        <p:txBody>
          <a:bodyPr wrap="square">
            <a:spAutoFit/>
          </a:bodyPr>
          <a:lstStyle/>
          <a:p>
            <a:r>
              <a:rPr lang="ru-RU" sz="1200" b="1" i="1" dirty="0" err="1" smtClean="0">
                <a:solidFill>
                  <a:schemeClr val="bg1"/>
                </a:solidFill>
              </a:rPr>
              <a:t>Козьма</a:t>
            </a:r>
            <a:r>
              <a:rPr lang="ru-RU" sz="1200" b="1" i="1" dirty="0" smtClean="0">
                <a:solidFill>
                  <a:schemeClr val="bg1"/>
                </a:solidFill>
              </a:rPr>
              <a:t> Минич Захарьев Сухорукий - организатор </a:t>
            </a:r>
            <a:r>
              <a:rPr lang="ru-RU" sz="1200" b="1" i="1" dirty="0">
                <a:solidFill>
                  <a:schemeClr val="bg1"/>
                </a:solidFill>
              </a:rPr>
              <a:t>и один из руководителей </a:t>
            </a:r>
            <a:r>
              <a:rPr lang="ru-RU" sz="1200" b="1" i="1" dirty="0" smtClean="0">
                <a:solidFill>
                  <a:schemeClr val="bg1"/>
                </a:solidFill>
              </a:rPr>
              <a:t>Земского ополчения 1611-1612г. в </a:t>
            </a:r>
            <a:r>
              <a:rPr lang="ru-RU" sz="1200" b="1" i="1" dirty="0">
                <a:solidFill>
                  <a:schemeClr val="bg1"/>
                </a:solidFill>
              </a:rPr>
              <a:t>период </a:t>
            </a:r>
            <a:r>
              <a:rPr lang="ru-RU" sz="1200" b="1" i="1" dirty="0" smtClean="0">
                <a:solidFill>
                  <a:schemeClr val="bg1"/>
                </a:solidFill>
              </a:rPr>
              <a:t>борьбы русского народа против </a:t>
            </a:r>
            <a:r>
              <a:rPr lang="ru-RU" sz="1200" b="1" i="1" dirty="0">
                <a:solidFill>
                  <a:schemeClr val="bg1"/>
                </a:solidFill>
              </a:rPr>
              <a:t>польско-литовской и шведской </a:t>
            </a:r>
            <a:r>
              <a:rPr lang="ru-RU" sz="1200" b="1" i="1" dirty="0" smtClean="0">
                <a:solidFill>
                  <a:schemeClr val="bg1"/>
                </a:solidFill>
              </a:rPr>
              <a:t>интервенции, </a:t>
            </a:r>
            <a:r>
              <a:rPr lang="ru-RU" sz="1200" b="1" i="1" dirty="0">
                <a:solidFill>
                  <a:schemeClr val="bg1"/>
                </a:solidFill>
              </a:rPr>
              <a:t>русский национальный </a:t>
            </a:r>
            <a:r>
              <a:rPr lang="ru-RU" sz="1200" b="1" i="1" dirty="0" smtClean="0">
                <a:solidFill>
                  <a:schemeClr val="bg1"/>
                </a:solidFill>
              </a:rPr>
              <a:t>герой </a:t>
            </a:r>
            <a:endParaRPr lang="ru-RU" sz="1200" b="1" i="1" dirty="0">
              <a:solidFill>
                <a:schemeClr val="bg1"/>
              </a:solidFill>
            </a:endParaRPr>
          </a:p>
        </p:txBody>
      </p:sp>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42239" y="1044033"/>
            <a:ext cx="1685637" cy="2172599"/>
          </a:xfrm>
          <a:prstGeom prst="rect">
            <a:avLst/>
          </a:prstGeom>
        </p:spPr>
        <p:style>
          <a:lnRef idx="0">
            <a:schemeClr val="dk1"/>
          </a:lnRef>
          <a:fillRef idx="3">
            <a:schemeClr val="dk1"/>
          </a:fillRef>
          <a:effectRef idx="3">
            <a:schemeClr val="dk1"/>
          </a:effectRef>
          <a:fontRef idx="minor">
            <a:schemeClr val="lt1"/>
          </a:fontRef>
        </p:style>
      </p:pic>
      <p:sp>
        <p:nvSpPr>
          <p:cNvPr id="11" name="Rectangle 1"/>
          <p:cNvSpPr>
            <a:spLocks noChangeArrowheads="1"/>
          </p:cNvSpPr>
          <p:nvPr/>
        </p:nvSpPr>
        <p:spPr bwMode="auto">
          <a:xfrm>
            <a:off x="2669082" y="2992463"/>
            <a:ext cx="2510679" cy="1661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1" u="none" strike="noStrike" cap="none" normalizeH="0" baseline="0" dirty="0" smtClean="0">
                <a:ln>
                  <a:noFill/>
                </a:ln>
                <a:solidFill>
                  <a:schemeClr val="bg1"/>
                </a:solidFill>
                <a:effectLst/>
              </a:rPr>
              <a:t>Князь Дмитрий </a:t>
            </a:r>
            <a:r>
              <a:rPr kumimoji="0" lang="ru-RU" altLang="ru-RU" sz="1200" b="1" i="1" u="none" strike="noStrike" cap="none" normalizeH="0" baseline="0" dirty="0" err="1" smtClean="0">
                <a:ln>
                  <a:noFill/>
                </a:ln>
                <a:solidFill>
                  <a:schemeClr val="bg1"/>
                </a:solidFill>
                <a:effectLst/>
              </a:rPr>
              <a:t>Михйлович</a:t>
            </a:r>
            <a:r>
              <a:rPr kumimoji="0" lang="ru-RU" altLang="ru-RU" sz="1200" b="1" i="1" u="none" strike="noStrike" cap="none" normalizeH="0" baseline="0" dirty="0" smtClean="0">
                <a:ln>
                  <a:noFill/>
                </a:ln>
                <a:solidFill>
                  <a:schemeClr val="bg1"/>
                </a:solidFill>
                <a:effectLst/>
              </a:rPr>
              <a:t> </a:t>
            </a:r>
            <a:r>
              <a:rPr kumimoji="0" lang="ru-RU" altLang="ru-RU" sz="1200" b="1" i="1" u="none" strike="noStrike" cap="none" normalizeH="0" baseline="0" dirty="0" err="1" smtClean="0">
                <a:ln>
                  <a:noFill/>
                </a:ln>
                <a:solidFill>
                  <a:schemeClr val="bg1"/>
                </a:solidFill>
                <a:effectLst/>
              </a:rPr>
              <a:t>Пожрский</a:t>
            </a:r>
            <a:r>
              <a:rPr kumimoji="0" lang="ru-RU" altLang="ru-RU" sz="1200" b="1" i="1" u="none" strike="noStrike" cap="none" normalizeH="0" baseline="0" dirty="0" smtClean="0">
                <a:ln>
                  <a:noFill/>
                </a:ln>
                <a:solidFill>
                  <a:schemeClr val="bg1"/>
                </a:solidFill>
                <a:effectLst/>
              </a:rPr>
              <a:t> - русский национальный герой, военный и политический деятель, глава Второго народного ополчения, освободившего Москву от польско-литовских оккупантов</a:t>
            </a:r>
          </a:p>
        </p:txBody>
      </p:sp>
      <p:sp>
        <p:nvSpPr>
          <p:cNvPr id="7" name="Номер слайда 6"/>
          <p:cNvSpPr>
            <a:spLocks noGrp="1"/>
          </p:cNvSpPr>
          <p:nvPr>
            <p:ph type="sldNum" sz="quarter" idx="12"/>
          </p:nvPr>
        </p:nvSpPr>
        <p:spPr/>
        <p:txBody>
          <a:bodyPr/>
          <a:lstStyle/>
          <a:p>
            <a:fld id="{B19B0651-EE4F-4900-A07F-96A6BFA9D0F0}" type="slidenum">
              <a:rPr lang="ru-RU" smtClean="0"/>
              <a:pPr/>
              <a:t>7</a:t>
            </a:fld>
            <a:endParaRPr lang="ru-RU"/>
          </a:p>
        </p:txBody>
      </p:sp>
    </p:spTree>
    <p:extLst>
      <p:ext uri="{BB962C8B-B14F-4D97-AF65-F5344CB8AC3E}">
        <p14:creationId xmlns:p14="http://schemas.microsoft.com/office/powerpoint/2010/main" val="19884216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82589" y="1746945"/>
            <a:ext cx="4476531" cy="3096344"/>
          </a:xfrm>
          <a:prstGeom prst="rect">
            <a:avLst/>
          </a:prstGeom>
          <a:ln>
            <a:noFill/>
          </a:ln>
          <a:effectLst>
            <a:softEdge rad="112500"/>
          </a:effectLst>
        </p:spPr>
      </p:pic>
      <p:sp>
        <p:nvSpPr>
          <p:cNvPr id="4" name="TextBox 3"/>
          <p:cNvSpPr txBox="1"/>
          <p:nvPr/>
        </p:nvSpPr>
        <p:spPr>
          <a:xfrm>
            <a:off x="251520" y="188641"/>
            <a:ext cx="8712968" cy="892552"/>
          </a:xfrm>
          <a:prstGeom prst="rect">
            <a:avLst/>
          </a:prstGeom>
          <a:noFill/>
        </p:spPr>
        <p:txBody>
          <a:bodyPr wrap="square" rtlCol="0">
            <a:spAutoFit/>
          </a:bodyPr>
          <a:lstStyle/>
          <a:p>
            <a:r>
              <a:rPr lang="ru-RU" sz="2000" b="1" i="1" dirty="0" smtClean="0">
                <a:solidFill>
                  <a:schemeClr val="bg1"/>
                </a:solidFill>
              </a:rPr>
              <a:t>Старинный дуб (возраст более 400 лет) –</a:t>
            </a:r>
            <a:endParaRPr lang="ru-RU" sz="2000" i="1" dirty="0" smtClean="0">
              <a:solidFill>
                <a:schemeClr val="bg1"/>
              </a:solidFill>
            </a:endParaRPr>
          </a:p>
          <a:p>
            <a:pPr algn="ctr"/>
            <a:r>
              <a:rPr lang="ru-RU" sz="1600" b="1" i="1" dirty="0" smtClean="0">
                <a:solidFill>
                  <a:schemeClr val="bg1"/>
                </a:solidFill>
              </a:rPr>
              <a:t>молчаливый свидетель Смутного времени и многих других событий на Московской земле, современник боярина В.П. Морозова.</a:t>
            </a:r>
          </a:p>
        </p:txBody>
      </p:sp>
      <p:sp>
        <p:nvSpPr>
          <p:cNvPr id="3" name="Прямоугольник 2"/>
          <p:cNvSpPr/>
          <p:nvPr/>
        </p:nvSpPr>
        <p:spPr>
          <a:xfrm>
            <a:off x="3239852" y="1276677"/>
            <a:ext cx="5688632" cy="4524315"/>
          </a:xfrm>
          <a:prstGeom prst="rect">
            <a:avLst/>
          </a:prstGeom>
        </p:spPr>
        <p:txBody>
          <a:bodyPr wrap="square">
            <a:spAutoFit/>
          </a:bodyPr>
          <a:lstStyle/>
          <a:p>
            <a:r>
              <a:rPr lang="ru-RU" sz="1200" b="1" i="1" dirty="0">
                <a:solidFill>
                  <a:schemeClr val="bg1"/>
                </a:solidFill>
              </a:rPr>
              <a:t> </a:t>
            </a:r>
            <a:r>
              <a:rPr lang="ru-RU" sz="1200" b="1" i="1" dirty="0" smtClean="0">
                <a:solidFill>
                  <a:schemeClr val="bg1"/>
                </a:solidFill>
              </a:rPr>
              <a:t>      Василий </a:t>
            </a:r>
            <a:r>
              <a:rPr lang="ru-RU" sz="1200" b="1" i="1" dirty="0">
                <a:solidFill>
                  <a:schemeClr val="bg1"/>
                </a:solidFill>
              </a:rPr>
              <a:t>Петрович Морозов принадлежал к старомосковскому боярскому роду. В </a:t>
            </a:r>
            <a:r>
              <a:rPr lang="ru-RU" sz="1200" b="1" i="1" dirty="0" smtClean="0">
                <a:solidFill>
                  <a:schemeClr val="bg1"/>
                </a:solidFill>
              </a:rPr>
              <a:t>1590 </a:t>
            </a:r>
            <a:r>
              <a:rPr lang="ru-RU" sz="1200" b="1" i="1" dirty="0" err="1" smtClean="0">
                <a:solidFill>
                  <a:schemeClr val="bg1"/>
                </a:solidFill>
              </a:rPr>
              <a:t>г.участвовал</a:t>
            </a:r>
            <a:r>
              <a:rPr lang="ru-RU" sz="1200" b="1" i="1" dirty="0" smtClean="0">
                <a:solidFill>
                  <a:schemeClr val="bg1"/>
                </a:solidFill>
              </a:rPr>
              <a:t> </a:t>
            </a:r>
            <a:r>
              <a:rPr lang="ru-RU" sz="1200" b="1" i="1" dirty="0">
                <a:solidFill>
                  <a:schemeClr val="bg1"/>
                </a:solidFill>
              </a:rPr>
              <a:t>в войне против </a:t>
            </a:r>
            <a:r>
              <a:rPr lang="ru-RU" sz="1200" b="1" i="1" dirty="0" smtClean="0">
                <a:solidFill>
                  <a:schemeClr val="bg1"/>
                </a:solidFill>
              </a:rPr>
              <a:t>Швеции, </a:t>
            </a:r>
            <a:r>
              <a:rPr lang="ru-RU" sz="1200" b="1" i="1" dirty="0">
                <a:solidFill>
                  <a:schemeClr val="bg1"/>
                </a:solidFill>
              </a:rPr>
              <a:t>во время похода русской армии под командованием царя </a:t>
            </a:r>
            <a:r>
              <a:rPr lang="ru-RU" sz="1200" b="1" i="1" dirty="0" smtClean="0">
                <a:solidFill>
                  <a:schemeClr val="bg1"/>
                </a:solidFill>
              </a:rPr>
              <a:t>Фёдора Иоанновича на </a:t>
            </a:r>
            <a:r>
              <a:rPr lang="ru-RU" sz="1200" b="1" i="1" dirty="0">
                <a:solidFill>
                  <a:schemeClr val="bg1"/>
                </a:solidFill>
              </a:rPr>
              <a:t>Нарву (</a:t>
            </a:r>
            <a:r>
              <a:rPr lang="ru-RU" sz="1200" b="1" i="1" dirty="0" err="1">
                <a:solidFill>
                  <a:schemeClr val="bg1"/>
                </a:solidFill>
              </a:rPr>
              <a:t>Ругодив</a:t>
            </a:r>
            <a:r>
              <a:rPr lang="ru-RU" sz="1200" b="1" i="1" dirty="0">
                <a:solidFill>
                  <a:schemeClr val="bg1"/>
                </a:solidFill>
              </a:rPr>
              <a:t>), где служил есаулом. Затем был назначен на воеводство в Тулу, в 1596 </a:t>
            </a:r>
            <a:r>
              <a:rPr lang="ru-RU" sz="1200" b="1" i="1" dirty="0" smtClean="0">
                <a:solidFill>
                  <a:schemeClr val="bg1"/>
                </a:solidFill>
              </a:rPr>
              <a:t>г. </a:t>
            </a:r>
            <a:r>
              <a:rPr lang="ru-RU" sz="1200" b="1" i="1" dirty="0">
                <a:solidFill>
                  <a:schemeClr val="bg1"/>
                </a:solidFill>
              </a:rPr>
              <a:t>стал воеводой в Пскове. </a:t>
            </a:r>
          </a:p>
          <a:p>
            <a:r>
              <a:rPr lang="ru-RU" sz="1200" b="1" i="1" dirty="0" smtClean="0">
                <a:solidFill>
                  <a:schemeClr val="bg1"/>
                </a:solidFill>
              </a:rPr>
              <a:t>         В </a:t>
            </a:r>
            <a:r>
              <a:rPr lang="ru-RU" sz="1200" b="1" i="1" dirty="0">
                <a:solidFill>
                  <a:schemeClr val="bg1"/>
                </a:solidFill>
              </a:rPr>
              <a:t>1600 году воевода в </a:t>
            </a:r>
            <a:r>
              <a:rPr lang="ru-RU" sz="1200" b="1" i="1" dirty="0" smtClean="0">
                <a:solidFill>
                  <a:schemeClr val="bg1"/>
                </a:solidFill>
              </a:rPr>
              <a:t>Мценске. </a:t>
            </a:r>
            <a:r>
              <a:rPr lang="ru-RU" sz="1200" b="1" i="1" dirty="0">
                <a:solidFill>
                  <a:schemeClr val="bg1"/>
                </a:solidFill>
              </a:rPr>
              <a:t>В 1601 году царь Борис Фёдорович Годунов пожаловал Василия Морозова в окольничие. В 1604-1605 </a:t>
            </a:r>
            <a:r>
              <a:rPr lang="ru-RU" sz="1200" b="1" i="1" dirty="0" smtClean="0">
                <a:solidFill>
                  <a:schemeClr val="bg1"/>
                </a:solidFill>
              </a:rPr>
              <a:t>г. </a:t>
            </a:r>
            <a:r>
              <a:rPr lang="ru-RU" sz="1200" b="1" i="1" dirty="0">
                <a:solidFill>
                  <a:schemeClr val="bg1"/>
                </a:solidFill>
              </a:rPr>
              <a:t>сохранил верность Годуновым и сражался против сторонников Лжедмитрия. </a:t>
            </a:r>
            <a:r>
              <a:rPr lang="ru-RU" sz="1200" b="1" i="1" dirty="0" smtClean="0">
                <a:solidFill>
                  <a:schemeClr val="bg1"/>
                </a:solidFill>
              </a:rPr>
              <a:t>      </a:t>
            </a:r>
          </a:p>
          <a:p>
            <a:r>
              <a:rPr lang="ru-RU" sz="1200" b="1" i="1" dirty="0">
                <a:solidFill>
                  <a:schemeClr val="bg1"/>
                </a:solidFill>
              </a:rPr>
              <a:t> </a:t>
            </a:r>
            <a:r>
              <a:rPr lang="ru-RU" sz="1200" b="1" i="1" dirty="0" smtClean="0">
                <a:solidFill>
                  <a:schemeClr val="bg1"/>
                </a:solidFill>
              </a:rPr>
              <a:t>        В </a:t>
            </a:r>
            <a:r>
              <a:rPr lang="ru-RU" sz="1200" b="1" i="1" dirty="0">
                <a:solidFill>
                  <a:schemeClr val="bg1"/>
                </a:solidFill>
              </a:rPr>
              <a:t>1606-1607 </a:t>
            </a:r>
            <a:r>
              <a:rPr lang="ru-RU" sz="1200" b="1" i="1" dirty="0" smtClean="0">
                <a:solidFill>
                  <a:schemeClr val="bg1"/>
                </a:solidFill>
              </a:rPr>
              <a:t>г. по </a:t>
            </a:r>
            <a:r>
              <a:rPr lang="ru-RU" sz="1200" b="1" i="1" dirty="0">
                <a:solidFill>
                  <a:schemeClr val="bg1"/>
                </a:solidFill>
              </a:rPr>
              <a:t>приказу нового царя Василия Ивановича Шуйского окольничий Василий Петрович Морозов сражался против </a:t>
            </a:r>
            <a:r>
              <a:rPr lang="ru-RU" sz="1200" b="1" i="1" dirty="0" err="1" smtClean="0">
                <a:solidFill>
                  <a:schemeClr val="bg1"/>
                </a:solidFill>
              </a:rPr>
              <a:t>болотниковцев</a:t>
            </a:r>
            <a:r>
              <a:rPr lang="ru-RU" sz="1200" b="1" i="1" dirty="0" smtClean="0">
                <a:solidFill>
                  <a:schemeClr val="bg1"/>
                </a:solidFill>
              </a:rPr>
              <a:t>. </a:t>
            </a:r>
            <a:r>
              <a:rPr lang="ru-RU" sz="1200" b="1" i="1" dirty="0">
                <a:solidFill>
                  <a:schemeClr val="bg1"/>
                </a:solidFill>
              </a:rPr>
              <a:t>В награду за </a:t>
            </a:r>
            <a:r>
              <a:rPr lang="ru-RU" sz="1200" b="1" i="1" dirty="0" smtClean="0">
                <a:solidFill>
                  <a:schemeClr val="bg1"/>
                </a:solidFill>
              </a:rPr>
              <a:t>службу </a:t>
            </a:r>
            <a:r>
              <a:rPr lang="ru-RU" sz="1200" b="1" i="1" dirty="0">
                <a:solidFill>
                  <a:schemeClr val="bg1"/>
                </a:solidFill>
              </a:rPr>
              <a:t>получил боярский сан. </a:t>
            </a:r>
          </a:p>
          <a:p>
            <a:r>
              <a:rPr lang="ru-RU" sz="1200" b="1" i="1" dirty="0" smtClean="0">
                <a:solidFill>
                  <a:schemeClr val="bg1"/>
                </a:solidFill>
              </a:rPr>
              <a:t>          В </a:t>
            </a:r>
            <a:r>
              <a:rPr lang="ru-RU" sz="1200" b="1" i="1" dirty="0">
                <a:solidFill>
                  <a:schemeClr val="bg1"/>
                </a:solidFill>
              </a:rPr>
              <a:t>1608 </a:t>
            </a:r>
            <a:r>
              <a:rPr lang="ru-RU" sz="1200" b="1" i="1" dirty="0" smtClean="0">
                <a:solidFill>
                  <a:schemeClr val="bg1"/>
                </a:solidFill>
              </a:rPr>
              <a:t>г. </a:t>
            </a:r>
            <a:r>
              <a:rPr lang="ru-RU" sz="1200" b="1" i="1" dirty="0">
                <a:solidFill>
                  <a:schemeClr val="bg1"/>
                </a:solidFill>
              </a:rPr>
              <a:t>боярин Василий Петрович Морозов был назначен первым воеводой в Казани, где находился до начала 1611 </a:t>
            </a:r>
            <a:r>
              <a:rPr lang="ru-RU" sz="1200" b="1" i="1" dirty="0" smtClean="0">
                <a:solidFill>
                  <a:schemeClr val="bg1"/>
                </a:solidFill>
              </a:rPr>
              <a:t>г. </a:t>
            </a:r>
            <a:r>
              <a:rPr lang="ru-RU" sz="1200" b="1" i="1" dirty="0">
                <a:solidFill>
                  <a:schemeClr val="bg1"/>
                </a:solidFill>
              </a:rPr>
              <a:t>После этого В. П. Морозов присоединился к Первому народному ополчению под руководством Прокопия Петровича Ляпунова, выступившего на освобождение Москвы от польско-литовских интервентов. После гибели П. П. </a:t>
            </a:r>
            <a:r>
              <a:rPr lang="ru-RU" sz="1200" b="1" i="1" dirty="0" smtClean="0">
                <a:solidFill>
                  <a:schemeClr val="bg1"/>
                </a:solidFill>
              </a:rPr>
              <a:t>Ляпунова </a:t>
            </a:r>
            <a:r>
              <a:rPr lang="ru-RU" sz="1200" b="1" i="1" dirty="0">
                <a:solidFill>
                  <a:schemeClr val="bg1"/>
                </a:solidFill>
              </a:rPr>
              <a:t>в августе 1611 </a:t>
            </a:r>
            <a:r>
              <a:rPr lang="ru-RU" sz="1200" b="1" i="1" dirty="0" smtClean="0">
                <a:solidFill>
                  <a:schemeClr val="bg1"/>
                </a:solidFill>
              </a:rPr>
              <a:t>г. Василий </a:t>
            </a:r>
            <a:r>
              <a:rPr lang="ru-RU" sz="1200" b="1" i="1" dirty="0">
                <a:solidFill>
                  <a:schemeClr val="bg1"/>
                </a:solidFill>
              </a:rPr>
              <a:t>Морозов покинул ряды первого ополчения, осаждавшего Москву. В начале </a:t>
            </a:r>
            <a:r>
              <a:rPr lang="ru-RU" sz="1200" b="1" i="1" dirty="0" smtClean="0">
                <a:solidFill>
                  <a:schemeClr val="bg1"/>
                </a:solidFill>
              </a:rPr>
              <a:t>1612 г. Василий </a:t>
            </a:r>
            <a:r>
              <a:rPr lang="ru-RU" sz="1200" b="1" i="1" dirty="0">
                <a:solidFill>
                  <a:schemeClr val="bg1"/>
                </a:solidFill>
              </a:rPr>
              <a:t>Петрович Морозов примкнул ко Второму ополчению под предводительством князя Дмитрия Михайловича Пожарского и участвовал </a:t>
            </a:r>
            <a:r>
              <a:rPr lang="ru-RU" sz="1200" b="1" i="1" dirty="0" smtClean="0">
                <a:solidFill>
                  <a:schemeClr val="bg1"/>
                </a:solidFill>
              </a:rPr>
              <a:t> в освобождении Москвы от польско-литовских захватчиков.</a:t>
            </a:r>
          </a:p>
          <a:p>
            <a:r>
              <a:rPr lang="ru-RU" sz="1200" b="1" i="1" dirty="0" smtClean="0">
                <a:solidFill>
                  <a:schemeClr val="bg1"/>
                </a:solidFill>
              </a:rPr>
              <a:t>            В 1613 г. боярин </a:t>
            </a:r>
            <a:r>
              <a:rPr lang="ru-RU" sz="1200" b="1" i="1" dirty="0">
                <a:solidFill>
                  <a:schemeClr val="bg1"/>
                </a:solidFill>
              </a:rPr>
              <a:t>Василий Петрович Морозов участвовал в Земском </a:t>
            </a:r>
            <a:r>
              <a:rPr lang="ru-RU" sz="1200" b="1" i="1" dirty="0" smtClean="0">
                <a:solidFill>
                  <a:schemeClr val="bg1"/>
                </a:solidFill>
              </a:rPr>
              <a:t>соборе </a:t>
            </a:r>
            <a:r>
              <a:rPr lang="ru-RU" sz="1200" b="1" i="1" dirty="0">
                <a:solidFill>
                  <a:schemeClr val="bg1"/>
                </a:solidFill>
              </a:rPr>
              <a:t>в Москве, где новым царем был избран Михаил Фёдорович Романов. В. П. Морозов вошел в состав царского правительства, так как по линии матери Михаила Фёдоровича состоял с </a:t>
            </a:r>
            <a:r>
              <a:rPr lang="ru-RU" sz="1200" b="1" i="1" dirty="0" smtClean="0">
                <a:solidFill>
                  <a:schemeClr val="bg1"/>
                </a:solidFill>
              </a:rPr>
              <a:t>царём </a:t>
            </a:r>
            <a:r>
              <a:rPr lang="ru-RU" sz="1200" b="1" i="1" dirty="0">
                <a:solidFill>
                  <a:schemeClr val="bg1"/>
                </a:solidFill>
              </a:rPr>
              <a:t>в родстве</a:t>
            </a:r>
            <a:r>
              <a:rPr lang="ru-RU" sz="1200" b="1" i="1" dirty="0" smtClean="0">
                <a:solidFill>
                  <a:schemeClr val="bg1"/>
                </a:solidFill>
              </a:rPr>
              <a:t>.</a:t>
            </a:r>
          </a:p>
        </p:txBody>
      </p:sp>
      <p:sp>
        <p:nvSpPr>
          <p:cNvPr id="7" name="Прямоугольник 6"/>
          <p:cNvSpPr/>
          <p:nvPr/>
        </p:nvSpPr>
        <p:spPr>
          <a:xfrm>
            <a:off x="233670" y="5699271"/>
            <a:ext cx="8892480" cy="1292662"/>
          </a:xfrm>
          <a:prstGeom prst="rect">
            <a:avLst/>
          </a:prstGeom>
        </p:spPr>
        <p:txBody>
          <a:bodyPr wrap="square">
            <a:spAutoFit/>
          </a:bodyPr>
          <a:lstStyle/>
          <a:p>
            <a:r>
              <a:rPr lang="ru-RU" b="1" i="1" dirty="0">
                <a:solidFill>
                  <a:schemeClr val="bg1"/>
                </a:solidFill>
              </a:rPr>
              <a:t> </a:t>
            </a:r>
            <a:r>
              <a:rPr lang="ru-RU" b="1" i="1" dirty="0" smtClean="0">
                <a:solidFill>
                  <a:schemeClr val="bg1"/>
                </a:solidFill>
              </a:rPr>
              <a:t>    </a:t>
            </a:r>
            <a:r>
              <a:rPr lang="ru-RU" sz="1200" b="1" i="1" dirty="0" smtClean="0">
                <a:solidFill>
                  <a:schemeClr val="bg1"/>
                </a:solidFill>
              </a:rPr>
              <a:t>В </a:t>
            </a:r>
            <a:r>
              <a:rPr lang="ru-RU" sz="1200" b="1" i="1" dirty="0">
                <a:solidFill>
                  <a:schemeClr val="bg1"/>
                </a:solidFill>
              </a:rPr>
              <a:t>январе 1616 г. по царскому указу Василий Петрович Морозов вместе с двумя младшими воеводами был вызван в Москву. В </a:t>
            </a:r>
            <a:r>
              <a:rPr lang="ru-RU" sz="1200" b="1" i="1" dirty="0" smtClean="0">
                <a:solidFill>
                  <a:schemeClr val="bg1"/>
                </a:solidFill>
              </a:rPr>
              <a:t>   1619  г</a:t>
            </a:r>
            <a:r>
              <a:rPr lang="ru-RU" sz="1200" b="1" i="1" dirty="0">
                <a:solidFill>
                  <a:schemeClr val="bg1"/>
                </a:solidFill>
              </a:rPr>
              <a:t>. боярин В. П. Морозов встречал возвращавшегося из плена патриарха </a:t>
            </a:r>
            <a:r>
              <a:rPr lang="ru-RU" sz="1200" b="1" i="1" dirty="0" smtClean="0">
                <a:solidFill>
                  <a:schemeClr val="bg1"/>
                </a:solidFill>
              </a:rPr>
              <a:t>Филарета, </a:t>
            </a:r>
            <a:r>
              <a:rPr lang="ru-RU" sz="1200" b="1" i="1" dirty="0">
                <a:solidFill>
                  <a:schemeClr val="bg1"/>
                </a:solidFill>
              </a:rPr>
              <a:t>отца царя Михаила  Фёдоровича. </a:t>
            </a:r>
          </a:p>
          <a:p>
            <a:r>
              <a:rPr lang="ru-RU" sz="1200" b="1" i="1" dirty="0" smtClean="0">
                <a:solidFill>
                  <a:schemeClr val="bg1"/>
                </a:solidFill>
              </a:rPr>
              <a:t>       В </a:t>
            </a:r>
            <a:r>
              <a:rPr lang="ru-RU" sz="1200" b="1" i="1" dirty="0">
                <a:solidFill>
                  <a:schemeClr val="bg1"/>
                </a:solidFill>
              </a:rPr>
              <a:t>1626 г. боярин Василий Петрович Морозов был вторично отправлен на воеводство в Казань. В </a:t>
            </a:r>
            <a:r>
              <a:rPr lang="ru-RU" sz="1200" b="1" i="1" dirty="0" smtClean="0">
                <a:solidFill>
                  <a:schemeClr val="bg1"/>
                </a:solidFill>
              </a:rPr>
              <a:t>1629 г</a:t>
            </a:r>
            <a:r>
              <a:rPr lang="ru-RU" sz="1200" b="1" i="1" dirty="0">
                <a:solidFill>
                  <a:schemeClr val="bg1"/>
                </a:solidFill>
              </a:rPr>
              <a:t>. был назначен главой Владимирского Судного приказа. В следующем 1630 г. скончался. Был похоронен в Чудовом монастыре, могила утрачена. </a:t>
            </a:r>
          </a:p>
          <a:p>
            <a:r>
              <a:rPr lang="ru-RU" sz="1200" b="1" i="1" dirty="0">
                <a:solidFill>
                  <a:schemeClr val="bg1"/>
                </a:solidFill>
              </a:rPr>
              <a:t> </a:t>
            </a:r>
            <a:endParaRPr lang="ru-RU" sz="1200" b="1" i="1" dirty="0"/>
          </a:p>
        </p:txBody>
      </p:sp>
      <p:sp>
        <p:nvSpPr>
          <p:cNvPr id="5" name="Номер слайда 4"/>
          <p:cNvSpPr>
            <a:spLocks noGrp="1"/>
          </p:cNvSpPr>
          <p:nvPr>
            <p:ph type="sldNum" sz="quarter" idx="12"/>
          </p:nvPr>
        </p:nvSpPr>
        <p:spPr/>
        <p:txBody>
          <a:bodyPr/>
          <a:lstStyle/>
          <a:p>
            <a:fld id="{B19B0651-EE4F-4900-A07F-96A6BFA9D0F0}" type="slidenum">
              <a:rPr lang="ru-RU" smtClean="0"/>
              <a:pPr/>
              <a:t>8</a:t>
            </a:fld>
            <a:endParaRPr lang="ru-RU"/>
          </a:p>
        </p:txBody>
      </p:sp>
    </p:spTree>
    <p:extLst>
      <p:ext uri="{BB962C8B-B14F-4D97-AF65-F5344CB8AC3E}">
        <p14:creationId xmlns:p14="http://schemas.microsoft.com/office/powerpoint/2010/main" val="3215763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stretch>
            <a:fillRect/>
          </a:stretch>
        </p:blipFill>
        <p:spPr>
          <a:xfrm>
            <a:off x="169699" y="2398406"/>
            <a:ext cx="2962141" cy="1966697"/>
          </a:xfrm>
          <a:prstGeom prst="rect">
            <a:avLst/>
          </a:prstGeom>
        </p:spPr>
        <p:style>
          <a:lnRef idx="0">
            <a:schemeClr val="dk1"/>
          </a:lnRef>
          <a:fillRef idx="3">
            <a:schemeClr val="dk1"/>
          </a:fillRef>
          <a:effectRef idx="3">
            <a:schemeClr val="dk1"/>
          </a:effectRef>
          <a:fontRef idx="minor">
            <a:schemeClr val="lt1"/>
          </a:fontRef>
        </p:style>
      </p:pic>
      <p:pic>
        <p:nvPicPr>
          <p:cNvPr id="4" name="Рисунок 3"/>
          <p:cNvPicPr>
            <a:picLocks noChangeAspect="1"/>
          </p:cNvPicPr>
          <p:nvPr/>
        </p:nvPicPr>
        <p:blipFill>
          <a:blip r:embed="rId3" cstate="print"/>
          <a:stretch>
            <a:fillRect/>
          </a:stretch>
        </p:blipFill>
        <p:spPr>
          <a:xfrm>
            <a:off x="246610" y="4568611"/>
            <a:ext cx="2592291" cy="1722002"/>
          </a:xfrm>
          <a:prstGeom prst="rect">
            <a:avLst/>
          </a:prstGeom>
        </p:spPr>
        <p:style>
          <a:lnRef idx="0">
            <a:schemeClr val="dk1"/>
          </a:lnRef>
          <a:fillRef idx="3">
            <a:schemeClr val="dk1"/>
          </a:fillRef>
          <a:effectRef idx="3">
            <a:schemeClr val="dk1"/>
          </a:effectRef>
          <a:fontRef idx="minor">
            <a:schemeClr val="lt1"/>
          </a:fontRef>
        </p:style>
      </p:pic>
      <p:pic>
        <p:nvPicPr>
          <p:cNvPr id="5" name="Рисунок 4"/>
          <p:cNvPicPr>
            <a:picLocks noChangeAspect="1"/>
          </p:cNvPicPr>
          <p:nvPr/>
        </p:nvPicPr>
        <p:blipFill>
          <a:blip r:embed="rId4" cstate="print"/>
          <a:stretch>
            <a:fillRect/>
          </a:stretch>
        </p:blipFill>
        <p:spPr>
          <a:xfrm>
            <a:off x="4705063" y="3380800"/>
            <a:ext cx="2115431" cy="2471246"/>
          </a:xfrm>
          <a:prstGeom prst="rect">
            <a:avLst/>
          </a:prstGeom>
        </p:spPr>
        <p:style>
          <a:lnRef idx="0">
            <a:schemeClr val="dk1"/>
          </a:lnRef>
          <a:fillRef idx="3">
            <a:schemeClr val="dk1"/>
          </a:fillRef>
          <a:effectRef idx="3">
            <a:schemeClr val="dk1"/>
          </a:effectRef>
          <a:fontRef idx="minor">
            <a:schemeClr val="lt1"/>
          </a:fontRef>
        </p:style>
      </p:pic>
      <p:sp>
        <p:nvSpPr>
          <p:cNvPr id="6" name="TextBox 5"/>
          <p:cNvSpPr txBox="1"/>
          <p:nvPr/>
        </p:nvSpPr>
        <p:spPr>
          <a:xfrm>
            <a:off x="3504763" y="5871538"/>
            <a:ext cx="5436096" cy="738664"/>
          </a:xfrm>
          <a:prstGeom prst="rect">
            <a:avLst/>
          </a:prstGeom>
          <a:noFill/>
        </p:spPr>
        <p:txBody>
          <a:bodyPr wrap="square" rtlCol="0">
            <a:spAutoFit/>
          </a:bodyPr>
          <a:lstStyle/>
          <a:p>
            <a:pPr algn="ctr"/>
            <a:r>
              <a:rPr lang="ru-RU" sz="1400" b="1" i="1" dirty="0" smtClean="0">
                <a:solidFill>
                  <a:schemeClr val="bg1"/>
                </a:solidFill>
              </a:rPr>
              <a:t>Фотографии сделаны спелестологами в каменоломне «Солнечная», расположенном вдоль русла Лубянки недалеко от Александрово- Щапово (17 век)</a:t>
            </a:r>
            <a:endParaRPr lang="ru-RU" sz="1400" b="1" i="1" dirty="0">
              <a:solidFill>
                <a:schemeClr val="bg1"/>
              </a:solidFill>
            </a:endParaRPr>
          </a:p>
        </p:txBody>
      </p:sp>
      <p:sp>
        <p:nvSpPr>
          <p:cNvPr id="8" name="TextBox 7"/>
          <p:cNvSpPr txBox="1"/>
          <p:nvPr/>
        </p:nvSpPr>
        <p:spPr>
          <a:xfrm>
            <a:off x="6823943" y="3953770"/>
            <a:ext cx="1763688" cy="600164"/>
          </a:xfrm>
          <a:prstGeom prst="rect">
            <a:avLst/>
          </a:prstGeom>
          <a:noFill/>
        </p:spPr>
        <p:txBody>
          <a:bodyPr wrap="square" rtlCol="0">
            <a:spAutoFit/>
          </a:bodyPr>
          <a:lstStyle/>
          <a:p>
            <a:pPr algn="ctr"/>
            <a:r>
              <a:rPr lang="ru-RU" sz="1100" b="1" i="1" dirty="0" smtClean="0">
                <a:solidFill>
                  <a:schemeClr val="bg1"/>
                </a:solidFill>
              </a:rPr>
              <a:t>Необработанные блоки белого камня, готовые к вывозу</a:t>
            </a:r>
            <a:endParaRPr lang="ru-RU" sz="1100" b="1" i="1" dirty="0">
              <a:solidFill>
                <a:schemeClr val="bg1"/>
              </a:solidFill>
            </a:endParaRPr>
          </a:p>
        </p:txBody>
      </p:sp>
      <p:sp>
        <p:nvSpPr>
          <p:cNvPr id="10" name="Прямоугольник 9"/>
          <p:cNvSpPr/>
          <p:nvPr/>
        </p:nvSpPr>
        <p:spPr>
          <a:xfrm>
            <a:off x="2987824" y="3704687"/>
            <a:ext cx="1656184" cy="600164"/>
          </a:xfrm>
          <a:prstGeom prst="rect">
            <a:avLst/>
          </a:prstGeom>
        </p:spPr>
        <p:txBody>
          <a:bodyPr wrap="square">
            <a:spAutoFit/>
          </a:bodyPr>
          <a:lstStyle/>
          <a:p>
            <a:pPr algn="ctr"/>
            <a:r>
              <a:rPr lang="ru-RU" sz="1100" b="1" i="1" dirty="0" smtClean="0">
                <a:solidFill>
                  <a:schemeClr val="bg1"/>
                </a:solidFill>
              </a:rPr>
              <a:t>Счётные записи, сделанные углём на блоке (колонне)</a:t>
            </a:r>
            <a:endParaRPr lang="ru-RU" sz="1100" b="1" i="1" dirty="0">
              <a:solidFill>
                <a:schemeClr val="bg1"/>
              </a:solidFill>
            </a:endParaRPr>
          </a:p>
        </p:txBody>
      </p:sp>
      <p:sp>
        <p:nvSpPr>
          <p:cNvPr id="11" name="Прямоугольник 10"/>
          <p:cNvSpPr/>
          <p:nvPr/>
        </p:nvSpPr>
        <p:spPr>
          <a:xfrm>
            <a:off x="407982" y="6359211"/>
            <a:ext cx="2269549" cy="261610"/>
          </a:xfrm>
          <a:prstGeom prst="rect">
            <a:avLst/>
          </a:prstGeom>
        </p:spPr>
        <p:txBody>
          <a:bodyPr wrap="square">
            <a:spAutoFit/>
          </a:bodyPr>
          <a:lstStyle/>
          <a:p>
            <a:pPr algn="ctr"/>
            <a:r>
              <a:rPr lang="ru-RU" sz="1100" b="1" i="1" dirty="0" smtClean="0">
                <a:solidFill>
                  <a:schemeClr val="bg1"/>
                </a:solidFill>
              </a:rPr>
              <a:t>Остатки кожаной сумки</a:t>
            </a:r>
            <a:endParaRPr lang="ru-RU" sz="1100" b="1" i="1" dirty="0">
              <a:solidFill>
                <a:schemeClr val="bg1"/>
              </a:solidFill>
            </a:endParaRPr>
          </a:p>
        </p:txBody>
      </p:sp>
      <p:pic>
        <p:nvPicPr>
          <p:cNvPr id="2" name="Рисунок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60032" y="1167671"/>
            <a:ext cx="3133384" cy="2002755"/>
          </a:xfrm>
          <a:prstGeom prst="rect">
            <a:avLst/>
          </a:prstGeom>
        </p:spPr>
        <p:style>
          <a:lnRef idx="0">
            <a:schemeClr val="dk1"/>
          </a:lnRef>
          <a:fillRef idx="3">
            <a:schemeClr val="dk1"/>
          </a:fillRef>
          <a:effectRef idx="3">
            <a:schemeClr val="dk1"/>
          </a:effectRef>
          <a:fontRef idx="minor">
            <a:schemeClr val="lt1"/>
          </a:fontRef>
        </p:style>
      </p:pic>
      <p:sp>
        <p:nvSpPr>
          <p:cNvPr id="12" name="TextBox 11"/>
          <p:cNvSpPr txBox="1"/>
          <p:nvPr/>
        </p:nvSpPr>
        <p:spPr>
          <a:xfrm>
            <a:off x="323525" y="1278059"/>
            <a:ext cx="4032448" cy="954107"/>
          </a:xfrm>
          <a:prstGeom prst="rect">
            <a:avLst/>
          </a:prstGeom>
          <a:noFill/>
        </p:spPr>
        <p:txBody>
          <a:bodyPr wrap="square" rtlCol="0">
            <a:spAutoFit/>
          </a:bodyPr>
          <a:lstStyle/>
          <a:p>
            <a:pPr algn="ctr"/>
            <a:r>
              <a:rPr lang="ru-RU" sz="1400" b="1" i="1" dirty="0" smtClean="0">
                <a:solidFill>
                  <a:schemeClr val="bg1"/>
                </a:solidFill>
              </a:rPr>
              <a:t>«Москва белокаменная, златоглавая красавица» - так называем мы столицу. А ведь белый камень (известняк) для украшения столицы добывали  в наших каменоломнях! </a:t>
            </a:r>
            <a:endParaRPr lang="ru-RU" sz="1400" b="1" i="1" dirty="0">
              <a:solidFill>
                <a:schemeClr val="bg1"/>
              </a:solidFill>
            </a:endParaRPr>
          </a:p>
        </p:txBody>
      </p:sp>
      <p:sp>
        <p:nvSpPr>
          <p:cNvPr id="7" name="Прямоугольник 6"/>
          <p:cNvSpPr/>
          <p:nvPr/>
        </p:nvSpPr>
        <p:spPr>
          <a:xfrm>
            <a:off x="1015707" y="126300"/>
            <a:ext cx="7256602" cy="830997"/>
          </a:xfrm>
          <a:prstGeom prst="rect">
            <a:avLst/>
          </a:prstGeom>
        </p:spPr>
        <p:txBody>
          <a:bodyPr wrap="none">
            <a:spAutoFit/>
          </a:bodyPr>
          <a:lstStyle/>
          <a:p>
            <a:r>
              <a:rPr lang="ru-RU" sz="2400" b="1" i="1" dirty="0" smtClean="0">
                <a:solidFill>
                  <a:schemeClr val="bg1"/>
                </a:solidFill>
              </a:rPr>
              <a:t>Добыча белого камня – известняка на территории </a:t>
            </a:r>
          </a:p>
          <a:p>
            <a:r>
              <a:rPr lang="ru-RU" sz="2400" b="1" i="1" dirty="0" smtClean="0">
                <a:solidFill>
                  <a:schemeClr val="bg1"/>
                </a:solidFill>
              </a:rPr>
              <a:t>Щаповского поселения, по берегам реки Лубянки</a:t>
            </a:r>
            <a:endParaRPr lang="ru-RU" sz="2400" i="1" dirty="0">
              <a:solidFill>
                <a:schemeClr val="bg1"/>
              </a:solidFill>
            </a:endParaRPr>
          </a:p>
        </p:txBody>
      </p:sp>
      <p:sp>
        <p:nvSpPr>
          <p:cNvPr id="9" name="Номер слайда 8"/>
          <p:cNvSpPr>
            <a:spLocks noGrp="1"/>
          </p:cNvSpPr>
          <p:nvPr>
            <p:ph type="sldNum" sz="quarter" idx="12"/>
          </p:nvPr>
        </p:nvSpPr>
        <p:spPr/>
        <p:txBody>
          <a:bodyPr/>
          <a:lstStyle/>
          <a:p>
            <a:fld id="{B19B0651-EE4F-4900-A07F-96A6BFA9D0F0}" type="slidenum">
              <a:rPr lang="ru-RU" smtClean="0"/>
              <a:pPr/>
              <a:t>9</a:t>
            </a:fld>
            <a:endParaRPr lang="ru-RU"/>
          </a:p>
        </p:txBody>
      </p:sp>
    </p:spTree>
    <p:extLst>
      <p:ext uri="{BB962C8B-B14F-4D97-AF65-F5344CB8AC3E}">
        <p14:creationId xmlns:p14="http://schemas.microsoft.com/office/powerpoint/2010/main" val="29742826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Апекс">
  <a:themeElements>
    <a:clrScheme name="Апекс">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Апекс">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Апекс">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3325</TotalTime>
  <Words>6871</Words>
  <Application>Microsoft Office PowerPoint</Application>
  <PresentationFormat>Экран (4:3)</PresentationFormat>
  <Paragraphs>545</Paragraphs>
  <Slides>56</Slides>
  <Notes>5</Notes>
  <HiddenSlides>0</HiddenSlides>
  <MMClips>0</MMClips>
  <ScaleCrop>false</ScaleCrop>
  <HeadingPairs>
    <vt:vector size="4" baseType="variant">
      <vt:variant>
        <vt:lpstr>Тема</vt:lpstr>
      </vt:variant>
      <vt:variant>
        <vt:i4>1</vt:i4>
      </vt:variant>
      <vt:variant>
        <vt:lpstr>Заголовки слайдов</vt:lpstr>
      </vt:variant>
      <vt:variant>
        <vt:i4>56</vt:i4>
      </vt:variant>
    </vt:vector>
  </HeadingPairs>
  <TitlesOfParts>
    <vt:vector size="57" baseType="lpstr">
      <vt:lpstr>Апекс</vt:lpstr>
      <vt:lpstr>Щаповское поселение  в калейдоскопе эпох и личностей</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Абросимова Ирина</dc:creator>
  <cp:lastModifiedBy>Абросимова Ирина</cp:lastModifiedBy>
  <cp:revision>344</cp:revision>
  <dcterms:created xsi:type="dcterms:W3CDTF">2014-08-05T07:30:31Z</dcterms:created>
  <dcterms:modified xsi:type="dcterms:W3CDTF">2019-05-23T12:14:07Z</dcterms:modified>
</cp:coreProperties>
</file>