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76" r:id="rId4"/>
    <p:sldId id="277" r:id="rId5"/>
    <p:sldId id="262" r:id="rId6"/>
    <p:sldId id="272" r:id="rId7"/>
    <p:sldId id="264" r:id="rId8"/>
    <p:sldId id="261" r:id="rId9"/>
    <p:sldId id="269" r:id="rId10"/>
    <p:sldId id="271" r:id="rId11"/>
    <p:sldId id="278" r:id="rId12"/>
    <p:sldId id="259" r:id="rId13"/>
    <p:sldId id="274" r:id="rId14"/>
    <p:sldId id="263" r:id="rId15"/>
    <p:sldId id="270" r:id="rId16"/>
    <p:sldId id="260" r:id="rId17"/>
    <p:sldId id="265" r:id="rId18"/>
    <p:sldId id="275" r:id="rId19"/>
    <p:sldId id="267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641"/>
    <p:restoredTop sz="93022"/>
  </p:normalViewPr>
  <p:slideViewPr>
    <p:cSldViewPr>
      <p:cViewPr>
        <p:scale>
          <a:sx n="60" d="100"/>
          <a:sy n="60" d="100"/>
        </p:scale>
        <p:origin x="-2342" y="-4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22130056172884929"/>
          <c:y val="3.6723163841807911E-2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7133956386292833E-2"/>
          <c:y val="0.16429698356183681"/>
          <c:w val="0.44392451509918646"/>
          <c:h val="0.5919241600015369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Состав</c:v>
                </c:pt>
              </c:strCache>
            </c:strRef>
          </c:tx>
          <c:explosion val="25"/>
          <c:dPt>
            <c:idx val="0"/>
            <c:bubble3D val="0"/>
            <c:explosion val="20"/>
          </c:dPt>
          <c:cat>
            <c:strRef>
              <c:f>Лист1!$A$2:$A$11</c:f>
              <c:strCache>
                <c:ptCount val="10"/>
                <c:pt idx="0">
                  <c:v>Администрация поселения Щаповское</c:v>
                </c:pt>
                <c:pt idx="1">
                  <c:v>Совет депутатов поселения Щаповское</c:v>
                </c:pt>
                <c:pt idx="2">
                  <c:v>ГБУ ЦСО «Щербинский»</c:v>
                </c:pt>
                <c:pt idx="3">
                  <c:v>ГБОУ города Москвы № 2075</c:v>
                </c:pt>
                <c:pt idx="4">
                  <c:v>МКУ поселения Щаповское СК «Заря»</c:v>
                </c:pt>
                <c:pt idx="5">
                  <c:v>Молодежная палата  поселения Щаповское</c:v>
                </c:pt>
                <c:pt idx="6">
                  <c:v>ГБУЗ города Наркологический диспансер № 8</c:v>
                </c:pt>
                <c:pt idx="7">
                  <c:v>ОП Куриловское УВД по ТиНАО  ГУ МВД России по городу Москве</c:v>
                </c:pt>
                <c:pt idx="8">
                  <c:v>ОПОП и ДНД</c:v>
                </c:pt>
                <c:pt idx="9">
                  <c:v>Общественные советники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7</c:v>
                </c:pt>
                <c:pt idx="1">
                  <c:v>1</c:v>
                </c:pt>
                <c:pt idx="2">
                  <c:v>1</c:v>
                </c:pt>
                <c:pt idx="3">
                  <c:v>2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45922691600876292"/>
          <c:y val="3.5240873201375505E-2"/>
          <c:w val="0.54077308399123714"/>
          <c:h val="0.92603296409982649"/>
        </c:manualLayout>
      </c:layout>
      <c:overlay val="0"/>
      <c:txPr>
        <a:bodyPr/>
        <a:lstStyle/>
        <a:p>
          <a:pPr>
            <a:defRPr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07.09.2022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cut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07.09.2022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cut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07.09.2022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ut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07.09.2022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cut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07.09.2022</a:t>
            </a:fld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ut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07.09.2022</a:t>
            </a:fld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  <p:transition>
    <p:cut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07.09.2022</a:t>
            </a:fld>
            <a:endParaRPr lang="ru-RU" dirty="0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 dirty="0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>
    <p:cut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07.09.2022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cut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07.09.2022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cut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07.09.2022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cut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5B106E36-FD25-4E2D-B0AA-010F637433A0}" type="datetimeFigureOut">
              <a:rPr lang="ru-RU" smtClean="0"/>
              <a:pPr/>
              <a:t>07.09.2022</a:t>
            </a:fld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ut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07.09.2022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>
    <p:cut/>
  </p:transition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196752"/>
            <a:ext cx="8064896" cy="3960439"/>
          </a:xfrm>
        </p:spPr>
        <p:txBody>
          <a:bodyPr>
            <a:normAutofit/>
          </a:bodyPr>
          <a:lstStyle/>
          <a:p>
            <a:r>
              <a:rPr lang="ru-RU" sz="4000" b="1" dirty="0" smtClean="0"/>
              <a:t>антинаркотическая деятельность на территории поселения Щаповское</a:t>
            </a:r>
            <a:r>
              <a:rPr lang="ru-RU" sz="4000" dirty="0" smtClean="0"/>
              <a:t/>
            </a:r>
            <a:br>
              <a:rPr lang="ru-RU" sz="4000" dirty="0" smtClean="0"/>
            </a:br>
            <a:endParaRPr lang="ru-RU" dirty="0"/>
          </a:p>
        </p:txBody>
      </p:sp>
      <p:pic>
        <p:nvPicPr>
          <p:cNvPr id="1026" name="Picture 2" descr="C:\Users\p.syrcova\Desktop\ГЕРБ_ЩАПОВО cop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16416" y="0"/>
            <a:ext cx="827584" cy="1030967"/>
          </a:xfrm>
          <a:prstGeom prst="rect">
            <a:avLst/>
          </a:prstGeom>
          <a:noFill/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6432" y="116632"/>
            <a:ext cx="8766048" cy="990600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Распространение информационно-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пропагандистких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материалов членами Молодежной палаты и Молодежного совета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p.syrcova\Desktop\a3188aa2-41b5-4518-b1da-6f349324c924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l="28813" t="6780"/>
          <a:stretch>
            <a:fillRect/>
          </a:stretch>
        </p:blipFill>
        <p:spPr bwMode="auto">
          <a:xfrm>
            <a:off x="251520" y="1628800"/>
            <a:ext cx="5132208" cy="5040560"/>
          </a:xfrm>
          <a:prstGeom prst="rect">
            <a:avLst/>
          </a:prstGeom>
          <a:noFill/>
        </p:spPr>
      </p:pic>
      <p:pic>
        <p:nvPicPr>
          <p:cNvPr id="6" name="Picture 1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56" t="22132" r="2692" b="12111"/>
          <a:stretch/>
        </p:blipFill>
        <p:spPr bwMode="auto">
          <a:xfrm>
            <a:off x="5508104" y="4437112"/>
            <a:ext cx="3388008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628800"/>
            <a:ext cx="3439930" cy="2579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1D2C70B-0DC2-7140-9578-31E8BE3791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260648"/>
            <a:ext cx="8602092" cy="990600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Профилактические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рейды по торговым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предприятиям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5441299"/>
            <a:ext cx="58019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За отчетный период фактов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реализации несовершеннолетним спиртосодержащей и табачной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продукции</a:t>
            </a:r>
            <a:r>
              <a:rPr lang="ru-RU" sz="24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не зафиксировано</a:t>
            </a:r>
            <a:r>
              <a:rPr lang="ru-RU" sz="24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789336"/>
            <a:ext cx="3474132" cy="231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https://api.rbsmi.ru/attachments/7097eb398598a6837939831bc3204caac7fa7d36/store/crop/0/0/1024/768/1024/768/0/b656e9dfaae9f4029e47132e53bf68af4ce8c0deb0ce46480e028273fe88/cb41b371e4d18497c7521ceae98eaa2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42"/>
          <a:stretch/>
        </p:blipFill>
        <p:spPr bwMode="auto">
          <a:xfrm>
            <a:off x="683568" y="1600684"/>
            <a:ext cx="4541341" cy="3828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673" b="1882"/>
          <a:stretch/>
        </p:blipFill>
        <p:spPr bwMode="auto">
          <a:xfrm>
            <a:off x="6175514" y="4247548"/>
            <a:ext cx="2480363" cy="2051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2982179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7C89E09-ADD0-1D4D-A980-000937C226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228600"/>
            <a:ext cx="8153400" cy="990600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Тематические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едели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профилактики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школах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A1710544-9682-6C4A-A00F-46A6730A78E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613975"/>
            <a:ext cx="3816424" cy="2414061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5A1C6B77-33F3-964F-833B-043BA10034E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170988"/>
            <a:ext cx="3678708" cy="2398979"/>
          </a:xfrm>
          <a:prstGeom prst="rect">
            <a:avLst/>
          </a:prstGeom>
        </p:spPr>
      </p:pic>
      <p:pic>
        <p:nvPicPr>
          <p:cNvPr id="2050" name="Picture 2" descr="https://sch2075.mskobr.ru/files/folder_1/WhatsApp%20Image%202022-03-04%20at%2014.46.49%20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75"/>
          <a:stretch/>
        </p:blipFill>
        <p:spPr bwMode="auto">
          <a:xfrm>
            <a:off x="4716016" y="4170988"/>
            <a:ext cx="3816424" cy="2499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33" b="28986"/>
          <a:stretch/>
        </p:blipFill>
        <p:spPr bwMode="auto">
          <a:xfrm>
            <a:off x="755576" y="1587826"/>
            <a:ext cx="3678708" cy="2440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2237705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8153400" cy="990600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занятости молодежи и детей  в свободное от учебных занятий время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47179B6A-E40D-464A-A45E-CF67B26E74AD}"/>
              </a:ext>
            </a:extLst>
          </p:cNvPr>
          <p:cNvSpPr txBox="1"/>
          <p:nvPr/>
        </p:nvSpPr>
        <p:spPr>
          <a:xfrm>
            <a:off x="467544" y="1573312"/>
            <a:ext cx="820891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3500"/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550" indent="-1905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Досуговой  работой в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38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клубных формированиях Дома культуры «Солнечный»  охвачено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552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человека.</a:t>
            </a:r>
          </a:p>
          <a:p>
            <a:pPr marL="63500"/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550" indent="-1905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спортивных секциях  спортивного клуба «Заря» занимается 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280 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 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подростков.</a:t>
            </a:r>
          </a:p>
          <a:p>
            <a:pPr marL="63500"/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550" indent="-1905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Учреждение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дополнительного образования Детская школа искусств «Гармония» посещают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205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детей. </a:t>
            </a:r>
          </a:p>
          <a:p>
            <a:pPr marL="266700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19050">
              <a:buFont typeface="Arial" panose="020B0604020202020204" pitchFamily="34" charset="0"/>
              <a:buChar char="•"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  <a:tabLst>
                <a:tab pos="355600" algn="l"/>
              </a:tabLst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6490306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E740E78-453C-D94F-B7E1-0397E3AA6B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Досуговая  работа в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клубных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формированиях Дома культуры «Солнечный» 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="" xmlns:a16="http://schemas.microsoft.com/office/drawing/2014/main" id="{99B7207F-192B-F042-A72B-29B7DCBA79F0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391" y="3789040"/>
            <a:ext cx="3498609" cy="2088232"/>
          </a:xfr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77B2EB41-6567-EA40-881D-3E85E802097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628800"/>
            <a:ext cx="2880320" cy="426568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20392965-0E8A-E943-BB21-60281389053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391" y="1628800"/>
            <a:ext cx="3494723" cy="196578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7544" y="6021288"/>
            <a:ext cx="7920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38 клубных формированиях занимаются 552 человека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8807780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6432" y="116632"/>
            <a:ext cx="8766048" cy="990600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Антинаркотические марафоны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C:\Users\p.syrcova\Desktop\a3ca39fc-d6f6-475e-b506-ed60656a90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754815"/>
            <a:ext cx="3528392" cy="2533241"/>
          </a:xfrm>
          <a:prstGeom prst="rect">
            <a:avLst/>
          </a:prstGeom>
          <a:noFill/>
        </p:spPr>
      </p:pic>
      <p:pic>
        <p:nvPicPr>
          <p:cNvPr id="1027" name="Picture 3" descr="C:\Users\p.syrcova\Desktop\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754815"/>
            <a:ext cx="3384376" cy="2538281"/>
          </a:xfrm>
          <a:prstGeom prst="rect">
            <a:avLst/>
          </a:prstGeom>
          <a:noFill/>
        </p:spPr>
      </p:pic>
      <p:pic>
        <p:nvPicPr>
          <p:cNvPr id="1028" name="Picture 4" descr="C:\Users\p.syrcova\Desktop\9.3 9 Антинаркотический марафон 7 апреля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4437112"/>
            <a:ext cx="3384376" cy="2229750"/>
          </a:xfrm>
          <a:prstGeom prst="rect">
            <a:avLst/>
          </a:prstGeom>
          <a:noFill/>
        </p:spPr>
      </p:pic>
      <p:pic>
        <p:nvPicPr>
          <p:cNvPr id="1029" name="Picture 5" descr="C:\Users\p.syrcova\Desktop\1.jpg"/>
          <p:cNvPicPr>
            <a:picLocks noChangeAspect="1" noChangeArrowheads="1"/>
          </p:cNvPicPr>
          <p:nvPr/>
        </p:nvPicPr>
        <p:blipFill>
          <a:blip r:embed="rId5" cstate="print"/>
          <a:srcRect l="18282" t="22365"/>
          <a:stretch>
            <a:fillRect/>
          </a:stretch>
        </p:blipFill>
        <p:spPr bwMode="auto">
          <a:xfrm>
            <a:off x="1115616" y="4437112"/>
            <a:ext cx="3528392" cy="2247088"/>
          </a:xfrm>
          <a:prstGeom prst="rect">
            <a:avLst/>
          </a:prstGeom>
          <a:noFill/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B47E6CC-3F80-E94E-86C2-9DFA4A42B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116632"/>
            <a:ext cx="8531352" cy="990600"/>
          </a:xfrm>
        </p:spPr>
        <p:txBody>
          <a:bodyPr>
            <a:no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Мероприятия спортивно-оздоровительной направленности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="" xmlns:a16="http://schemas.microsoft.com/office/drawing/2014/main" id="{D6805948-5C44-E348-B8CD-482940D861D6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1556792"/>
            <a:ext cx="2808312" cy="1728867"/>
          </a:xfr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272A5276-B61C-F340-9DE4-9C2ABA97BF2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4221088"/>
            <a:ext cx="2664296" cy="178788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63B4F3DA-2884-F34A-9C25-2179CDE609E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9630" y="4221088"/>
            <a:ext cx="2674698" cy="180020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6F4B4A59-9CD3-1948-8DF9-8EE66093CC0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1556792"/>
            <a:ext cx="1368152" cy="1824203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BC084FED-9E9B-B747-A6C3-D97E8D62648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1556792"/>
            <a:ext cx="2400267" cy="18002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23528" y="3348281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Турнир поселения по мини-футболу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64096" y="6095037"/>
            <a:ext cx="3131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Соревнования по волейболу среди смешанных команд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139952" y="6095037"/>
            <a:ext cx="4104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Цикл спортивных соревнований среди учащихся в рамках Спартакиад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59832" y="3356992"/>
            <a:ext cx="30243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Чемпионат поселения по футболу среди мужских команд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868144" y="3356992"/>
            <a:ext cx="324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Спартакиада 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«Всей семьей за здоровьем!»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1842756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9240BD7-7C5F-DB48-A7C9-3F8AEAFB3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Патриотические акции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="" xmlns:a16="http://schemas.microsoft.com/office/drawing/2014/main" id="{D81A4018-E956-2A44-8ACF-8D815F91FAA6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411" y="1726805"/>
            <a:ext cx="3713212" cy="2789267"/>
          </a:xfr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562CDD60-15EC-DC41-835B-B3FA0E1F247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8851" y="4703616"/>
            <a:ext cx="3615557" cy="203375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F6A136DA-F6D0-9945-9C33-9CCEFC6D6C9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8851" y="1700808"/>
            <a:ext cx="3759573" cy="281380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C82DAC50-DC93-9B4B-BE2C-A47FD26AC01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703617"/>
            <a:ext cx="3615557" cy="2033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101865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8153400" cy="990600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Общая статистика результатов антинаркотической деятельности поселения Щаповское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47179B6A-E40D-464A-A45E-CF67B26E74AD}"/>
              </a:ext>
            </a:extLst>
          </p:cNvPr>
          <p:cNvSpPr txBox="1"/>
          <p:nvPr/>
        </p:nvSpPr>
        <p:spPr>
          <a:xfrm>
            <a:off x="354212" y="1628800"/>
            <a:ext cx="8640960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2550" indent="-19050">
              <a:buFont typeface="Arial" panose="020B0604020202020204" pitchFamily="34" charset="0"/>
              <a:buChar char="•"/>
              <a:tabLst>
                <a:tab pos="355600" algn="l"/>
              </a:tabLst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диспансерном наблюдении в Филиале №11 ГБУЗ «МНЦ наркологии ДЗМ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»: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550" indent="-19050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-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больных алкоголизмом -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166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чел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.,  </a:t>
            </a:r>
          </a:p>
          <a:p>
            <a:pPr marL="82550" indent="-19050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-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больных наркоманией -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35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человек.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550" indent="-19050"/>
            <a:endParaRPr lang="ru-RU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550" indent="-1905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отчетный период было обеспечено, проведение социально-психологического тестирования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375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подростков старше 13 лет.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3500"/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550" indent="-1905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Количество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смертельных исходов от употребления гражданами наркотических средств на территории поселения в  2021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году  - 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.,   в 2022 году –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чел.</a:t>
            </a:r>
          </a:p>
          <a:p>
            <a:pPr marL="63500"/>
            <a:endParaRPr lang="ru-RU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550" indent="-1905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смертельных исходов от  употребления гражданами  этилового спирта в   2021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году  -  1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2022 году –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82550" indent="-19050">
              <a:buFont typeface="Arial" panose="020B0604020202020204" pitchFamily="34" charset="0"/>
              <a:buChar char="•"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550" indent="-19050">
              <a:buFont typeface="Arial" panose="020B0604020202020204" pitchFamily="34" charset="0"/>
              <a:buChar char="•"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355600" algn="l"/>
              </a:tabLst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885334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p.syrcova\Desktop\narkotikam_ne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08720"/>
            <a:ext cx="9162492" cy="5085183"/>
          </a:xfrm>
          <a:prstGeom prst="rect">
            <a:avLst/>
          </a:prstGeom>
          <a:noFill/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8153400" cy="990600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Общая информация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47179B6A-E40D-464A-A45E-CF67B26E74AD}"/>
              </a:ext>
            </a:extLst>
          </p:cNvPr>
          <p:cNvSpPr txBox="1"/>
          <p:nvPr/>
        </p:nvSpPr>
        <p:spPr>
          <a:xfrm>
            <a:off x="539552" y="1700808"/>
            <a:ext cx="8352928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2550" indent="-19050">
              <a:buFont typeface="Arial" panose="020B0604020202020204" pitchFamily="34" charset="0"/>
              <a:buChar char="•"/>
              <a:tabLst>
                <a:tab pos="355600" algn="l"/>
              </a:tabLst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состав поселения Щаповское входят 19 населенных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пунктов.</a:t>
            </a:r>
          </a:p>
          <a:p>
            <a:pPr marL="82550" indent="-19050">
              <a:buFont typeface="Arial" panose="020B0604020202020204" pitchFamily="34" charset="0"/>
              <a:buChar char="•"/>
              <a:tabLst>
                <a:tab pos="355600" algn="l"/>
              </a:tabLst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550" indent="-19050">
              <a:buFont typeface="Arial" panose="020B0604020202020204" pitchFamily="34" charset="0"/>
              <a:buChar char="•"/>
              <a:tabLst>
                <a:tab pos="355600" algn="l"/>
              </a:tabLst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Численность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постоянно зарегистрированных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жителей -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11851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человек.</a:t>
            </a:r>
          </a:p>
          <a:p>
            <a:pPr marL="63500">
              <a:tabLst>
                <a:tab pos="355600" algn="l"/>
              </a:tabLst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550" indent="-19050">
              <a:buFont typeface="Arial" panose="020B0604020202020204" pitchFamily="34" charset="0"/>
              <a:buChar char="•"/>
              <a:tabLst>
                <a:tab pos="355600" algn="l"/>
              </a:tabLst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Численность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постоянно зарегистрированных жителей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3500">
              <a:tabLst>
                <a:tab pos="355600" algn="l"/>
              </a:tabLst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 лет –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2635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человек.</a:t>
            </a:r>
          </a:p>
          <a:p>
            <a:pPr marL="63500">
              <a:tabLst>
                <a:tab pos="355600" algn="l"/>
              </a:tabLst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550" indent="-19050">
              <a:buFont typeface="Arial" panose="020B0604020202020204" pitchFamily="34" charset="0"/>
              <a:buChar char="•"/>
              <a:tabLst>
                <a:tab pos="355600" algn="l"/>
              </a:tabLst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профилактическом учете в КДН 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ЗП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ТАО состоят: 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3500">
              <a:tabLst>
                <a:tab pos="88900" algn="l"/>
              </a:tabLst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-   5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несовершеннолетних;    </a:t>
            </a:r>
          </a:p>
          <a:p>
            <a:pPr marL="63500">
              <a:tabLst>
                <a:tab pos="88900" algn="l"/>
              </a:tabLst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-  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семьи с детьми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правонарушителями;</a:t>
            </a:r>
          </a:p>
          <a:p>
            <a:pPr marL="63500">
              <a:tabLst>
                <a:tab pos="88900" algn="l"/>
              </a:tabLst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-   7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семей находящихся в социально опасном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положении.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6700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19050">
              <a:buFont typeface="Arial" panose="020B0604020202020204" pitchFamily="34" charset="0"/>
              <a:buChar char="•"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  <a:tabLst>
                <a:tab pos="355600" algn="l"/>
              </a:tabLst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9084" y="116632"/>
            <a:ext cx="8712968" cy="990600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Рабочая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группа по профилактике наркомании и противодействию незаконному обороту наркотических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511267896"/>
              </p:ext>
            </p:extLst>
          </p:nvPr>
        </p:nvGraphicFramePr>
        <p:xfrm>
          <a:off x="107504" y="1600200"/>
          <a:ext cx="8928991" cy="49971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9725273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8153400" cy="990600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Антинаркотическая деятельность поселения направлена на решение следующих задач</a:t>
            </a:r>
            <a:b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883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улучшение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взаимодействия всех  субъектов профилактики наркомании на территории поселения с целью выявления и пресечения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наркомании,</a:t>
            </a: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эффективного функционирования системы социальной профилактики, направленной на активизацию борьбы с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наркоманией в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детской, подростковой и молодежной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среде,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пропаганду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здорового образа жизни,</a:t>
            </a: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занятости молодежи и детей  в свободное от учебных занятий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время,</a:t>
            </a: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патриотического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духовно-нравственного и физического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воспитания молодежи и детей.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1919146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E2319C9-6B36-7444-8AA9-67F76932D9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64" y="134144"/>
            <a:ext cx="8316416" cy="990600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Заседания рабочей группы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по профилактике наркомании на  территории  поселения 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="" xmlns:a16="http://schemas.microsoft.com/office/drawing/2014/main" id="{3C72786F-4A65-6F4D-B04A-75D9C0064418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772816"/>
            <a:ext cx="3584398" cy="2016224"/>
          </a:xfr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89835403-9877-0A45-B98C-E61CCCBBCB9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4077072"/>
            <a:ext cx="3559944" cy="200246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5EB6AC4F-869E-2546-91AC-DBB49D37C2B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772816"/>
            <a:ext cx="3568396" cy="2007223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0FC74A3E-63F2-C040-8E78-F7CFD14AFDF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081826"/>
            <a:ext cx="3575946" cy="201147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76064" y="6237312"/>
            <a:ext cx="77403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/>
                <a:ea typeface="Times New Roman"/>
              </a:rPr>
              <a:t>Рабочая группа поселения провела 6 плановых заседаний</a:t>
            </a:r>
            <a:endParaRPr lang="ru-RU" sz="2400" dirty="0" smtClean="0"/>
          </a:p>
          <a:p>
            <a:pPr algn="ctr"/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925996287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6496" cy="958552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неблагополучными семьями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91" r="11037"/>
          <a:stretch/>
        </p:blipFill>
        <p:spPr bwMode="auto">
          <a:xfrm>
            <a:off x="385570" y="1914860"/>
            <a:ext cx="3181146" cy="4281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884772"/>
            <a:ext cx="3967989" cy="2975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555628" y="5085184"/>
            <a:ext cx="536408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Проведено 6 профилактических рейдов в неблагополучные семьи и семьи,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где родители,  имеющие несовершеннолетних детей, употребляют наркотические и алкогольные вещества.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92900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D60E8B2-E20D-5644-905E-E34218FAA9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564" y="260648"/>
            <a:ext cx="9144000" cy="1143000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Коррекционно-развивающая программа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«Дорога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добра»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="" xmlns:a16="http://schemas.microsoft.com/office/drawing/2014/main" id="{6E7CC8A2-1D4F-0B40-9045-A72E2FF892FB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652652"/>
            <a:ext cx="3096344" cy="2063423"/>
          </a:xfr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BB3D15D2-AB0D-9646-B946-A2D16852938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622952"/>
            <a:ext cx="3142347" cy="209408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E6DE45EA-D9BB-0242-93D0-7A5AF1FA4C9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829071"/>
            <a:ext cx="3889301" cy="2187732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5E19840F-0289-684F-B60F-0BAD4544A3D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829071"/>
            <a:ext cx="3897275" cy="219221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3752" y="6021288"/>
            <a:ext cx="90364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Преображенский оборонно-спортивный центр фонда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Спецназ ВДВ»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0431624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1D2C70B-0DC2-7140-9578-31E8BE3791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116632"/>
            <a:ext cx="8532440" cy="990600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Мониторинг территории поселения по выявлению фактов рекламы наркотических средств и психотропных веществ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772816"/>
            <a:ext cx="337185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C:\Users\p.syrcova\Desktop\07be7023-a899-43b8-837a-87a561edef6b.jpg"/>
          <p:cNvPicPr>
            <a:picLocks noChangeAspect="1" noChangeArrowheads="1"/>
          </p:cNvPicPr>
          <p:nvPr/>
        </p:nvPicPr>
        <p:blipFill>
          <a:blip r:embed="rId3" cstate="print"/>
          <a:srcRect t="25967" b="32485"/>
          <a:stretch>
            <a:fillRect/>
          </a:stretch>
        </p:blipFill>
        <p:spPr bwMode="auto">
          <a:xfrm>
            <a:off x="5148064" y="1700808"/>
            <a:ext cx="2051720" cy="1515445"/>
          </a:xfrm>
          <a:prstGeom prst="rect">
            <a:avLst/>
          </a:prstGeom>
          <a:noFill/>
        </p:spPr>
      </p:pic>
      <p:pic>
        <p:nvPicPr>
          <p:cNvPr id="2052" name="Picture 4" descr="C:\Users\p.syrcova\Desktop\7b0a702c-1792-4192-995d-0b4a99163d6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3429000"/>
            <a:ext cx="2130624" cy="28408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4745818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1D2C70B-0DC2-7140-9578-31E8BE3791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116632"/>
            <a:ext cx="8892480" cy="990600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Информационно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- пропагандистские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материалы на сайте администрации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860031" y="4665910"/>
            <a:ext cx="388843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Информационно-пропагандистские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размещаются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сайте администрации</a:t>
            </a:r>
          </a:p>
        </p:txBody>
      </p:sp>
      <p:pic>
        <p:nvPicPr>
          <p:cNvPr id="9" name="Рисунок 8"/>
          <p:cNvPicPr/>
          <p:nvPr/>
        </p:nvPicPr>
        <p:blipFill rotWithShape="1">
          <a:blip r:embed="rId2"/>
          <a:srcRect l="23634" t="6513" r="22123" b="4341"/>
          <a:stretch/>
        </p:blipFill>
        <p:spPr bwMode="auto">
          <a:xfrm>
            <a:off x="614016" y="1772816"/>
            <a:ext cx="3744416" cy="381642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2" descr="C:\Users\p.syrcova\Desktop\скрин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9607" y="1772320"/>
            <a:ext cx="4097338" cy="23047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4745818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1157</TotalTime>
  <Words>487</Words>
  <Application>Microsoft Office PowerPoint</Application>
  <PresentationFormat>Экран (4:3)</PresentationFormat>
  <Paragraphs>66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Обычная</vt:lpstr>
      <vt:lpstr>антинаркотическая деятельность на территории поселения Щаповское </vt:lpstr>
      <vt:lpstr>Общая информация</vt:lpstr>
      <vt:lpstr>Рабочая группа по профилактике наркомании и противодействию незаконному обороту наркотических средств</vt:lpstr>
      <vt:lpstr>Антинаркотическая деятельность поселения направлена на решение следующих задач </vt:lpstr>
      <vt:lpstr>Заседания рабочей группы по профилактике наркомании на  территории  поселения </vt:lpstr>
      <vt:lpstr>Работа с неблагополучными семьями</vt:lpstr>
      <vt:lpstr>Коррекционно-развивающая программа «Дорога добра»  </vt:lpstr>
      <vt:lpstr>Мониторинг территории поселения по выявлению фактов рекламы наркотических средств и психотропных веществ</vt:lpstr>
      <vt:lpstr>Информационно - пропагандистские материалы на сайте администрации</vt:lpstr>
      <vt:lpstr>Распространение информационно-пропагандистких материалов членами Молодежной палаты и Молодежного совета</vt:lpstr>
      <vt:lpstr>Профилактические рейды по торговым предприятиям </vt:lpstr>
      <vt:lpstr>Тематические недели профилактики  в школах</vt:lpstr>
      <vt:lpstr>Обеспечение занятости молодежи и детей  в свободное от учебных занятий время</vt:lpstr>
      <vt:lpstr>Досуговая  работа в клубных формированиях Дома культуры «Солнечный» </vt:lpstr>
      <vt:lpstr>Антинаркотические марафоны</vt:lpstr>
      <vt:lpstr>Мероприятия спортивно-оздоровительной направленности</vt:lpstr>
      <vt:lpstr>Патриотические акции</vt:lpstr>
      <vt:lpstr>Общая статистика результатов антинаркотической деятельности поселения Щаповское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Справка о состоянии профилактической работы  в сфере противодействия  незаконному обороту наркотиков на территории поселения Щаповское</dc:title>
  <dc:creator>Сырцова Полина</dc:creator>
  <cp:lastModifiedBy>Абросимова Ирина</cp:lastModifiedBy>
  <cp:revision>58</cp:revision>
  <dcterms:created xsi:type="dcterms:W3CDTF">2022-08-18T08:53:50Z</dcterms:created>
  <dcterms:modified xsi:type="dcterms:W3CDTF">2022-09-07T11:20:22Z</dcterms:modified>
</cp:coreProperties>
</file>