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76" r:id="rId4"/>
    <p:sldId id="277" r:id="rId5"/>
    <p:sldId id="262" r:id="rId6"/>
    <p:sldId id="264" r:id="rId7"/>
    <p:sldId id="269" r:id="rId8"/>
    <p:sldId id="271" r:id="rId9"/>
    <p:sldId id="278" r:id="rId10"/>
    <p:sldId id="259" r:id="rId11"/>
    <p:sldId id="274" r:id="rId12"/>
    <p:sldId id="263" r:id="rId13"/>
    <p:sldId id="270" r:id="rId14"/>
    <p:sldId id="260" r:id="rId15"/>
    <p:sldId id="265" r:id="rId16"/>
    <p:sldId id="275" r:id="rId17"/>
    <p:sldId id="267" r:id="rId18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41"/>
    <p:restoredTop sz="93022"/>
  </p:normalViewPr>
  <p:slideViewPr>
    <p:cSldViewPr>
      <p:cViewPr>
        <p:scale>
          <a:sx n="66" d="100"/>
          <a:sy n="66" d="100"/>
        </p:scale>
        <p:origin x="-3276" y="-10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2130056172884929"/>
          <c:y val="3.6723163841807911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7133956386292833E-2"/>
          <c:y val="0.16429698356183681"/>
          <c:w val="0.44392451509918646"/>
          <c:h val="0.5919241600015369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Состав</c:v>
                </c:pt>
              </c:strCache>
            </c:strRef>
          </c:tx>
          <c:explosion val="25"/>
          <c:dPt>
            <c:idx val="0"/>
            <c:bubble3D val="0"/>
            <c:explosion val="20"/>
          </c:dPt>
          <c:cat>
            <c:strRef>
              <c:f>Лист1!$A$2:$A$11</c:f>
              <c:strCache>
                <c:ptCount val="10"/>
                <c:pt idx="0">
                  <c:v>Администрация поселения Щаповское</c:v>
                </c:pt>
                <c:pt idx="1">
                  <c:v>Совет депутатов поселения Щаповское</c:v>
                </c:pt>
                <c:pt idx="2">
                  <c:v>ГБУ ЦСО «Щербинский»</c:v>
                </c:pt>
                <c:pt idx="3">
                  <c:v>ГБОУ города Москвы Школа № 2075</c:v>
                </c:pt>
                <c:pt idx="4">
                  <c:v>МКУ поселения Щаповское СК «Заря»</c:v>
                </c:pt>
                <c:pt idx="5">
                  <c:v>Молодежная палата  поселения Щаповское</c:v>
                </c:pt>
                <c:pt idx="6">
                  <c:v>ГБУЗ города Наркологический диспансер № 8</c:v>
                </c:pt>
                <c:pt idx="7">
                  <c:v>ОП Куриловское УВД по ТиНАО  ГУ МВД России по городу Москве</c:v>
                </c:pt>
                <c:pt idx="8">
                  <c:v>"Мой семейный центр"</c:v>
                </c:pt>
                <c:pt idx="9">
                  <c:v>Общественные советники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7</c:v>
                </c:pt>
                <c:pt idx="1">
                  <c:v>1</c:v>
                </c:pt>
                <c:pt idx="2">
                  <c:v>1</c:v>
                </c:pt>
                <c:pt idx="3">
                  <c:v>2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45922691600876292"/>
          <c:y val="3.5240873201375505E-2"/>
          <c:w val="0.54077308399123714"/>
          <c:h val="0.92603296409982649"/>
        </c:manualLayout>
      </c:layout>
      <c:overlay val="0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пн 28.08.23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cut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пн 28.08.23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cut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пн 28.08.23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cut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пн 28.08.23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>
    <p:cut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пн 28.08.23</a:t>
            </a:fld>
            <a:endParaRPr lang="ru-RU" dirty="0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cut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пн 28.08.23</a:t>
            </a:fld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 dirty="0"/>
          </a:p>
        </p:txBody>
      </p:sp>
    </p:spTree>
  </p:cSld>
  <p:clrMapOvr>
    <a:masterClrMapping/>
  </p:clrMapOvr>
  <p:transition>
    <p:cut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пн 28.08.23</a:t>
            </a:fld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 dirty="0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>
    <p:cut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пн 28.08.23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cut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пн 28.08.23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cut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пн 28.08.23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>
    <p:cut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5B106E36-FD25-4E2D-B0AA-010F637433A0}" type="datetimeFigureOut">
              <a:rPr lang="ru-RU" smtClean="0"/>
              <a:pPr/>
              <a:t>пн 28.08.23</a:t>
            </a:fld>
            <a:endParaRPr lang="ru-RU" dirty="0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cut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пн 28.08.23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>
    <p:cut/>
  </p:transition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196752"/>
            <a:ext cx="8064896" cy="3960439"/>
          </a:xfrm>
        </p:spPr>
        <p:txBody>
          <a:bodyPr>
            <a:normAutofit/>
          </a:bodyPr>
          <a:lstStyle/>
          <a:p>
            <a:r>
              <a:rPr lang="ru-RU" sz="4000" b="1" dirty="0" smtClean="0"/>
              <a:t>антинаркотическая деятельность на территории поселения Щаповское</a:t>
            </a:r>
            <a:r>
              <a:rPr lang="ru-RU" sz="4000" dirty="0" smtClean="0"/>
              <a:t/>
            </a:r>
            <a:br>
              <a:rPr lang="ru-RU" sz="4000" dirty="0" smtClean="0"/>
            </a:br>
            <a:endParaRPr lang="ru-RU" dirty="0"/>
          </a:p>
        </p:txBody>
      </p:sp>
      <p:pic>
        <p:nvPicPr>
          <p:cNvPr id="1026" name="Picture 2" descr="C:\Users\p.syrcova\Desktop\ГЕРБ_ЩАПОВО cop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6416" y="0"/>
            <a:ext cx="827584" cy="103096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203848" y="6134774"/>
            <a:ext cx="4931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За отчетный период сентябрь 2022- август 2023</a:t>
            </a:r>
            <a:endParaRPr lang="ru-RU" b="1" dirty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7C89E09-ADD0-1D4D-A980-000937C22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228600"/>
            <a:ext cx="8153400" cy="990600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Тематические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едели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профилактики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школах и учреждениях культуры и спорта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85" y="1574191"/>
            <a:ext cx="2880319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12" y="3861048"/>
            <a:ext cx="4248080" cy="2852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574191"/>
            <a:ext cx="3015230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 descr="Тематическую акцию провели в школе №207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99"/>
          <a:stretch/>
        </p:blipFill>
        <p:spPr bwMode="auto">
          <a:xfrm>
            <a:off x="6372200" y="1574191"/>
            <a:ext cx="2612143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913" y="3861048"/>
            <a:ext cx="4253430" cy="278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2237705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153400" cy="990600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занятости молодежи и детей  в свободное от учебных занятий время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7179B6A-E40D-464A-A45E-CF67B26E74AD}"/>
              </a:ext>
            </a:extLst>
          </p:cNvPr>
          <p:cNvSpPr txBox="1"/>
          <p:nvPr/>
        </p:nvSpPr>
        <p:spPr>
          <a:xfrm>
            <a:off x="467544" y="1573312"/>
            <a:ext cx="820891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0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550" indent="-1905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Досуговой  работой в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клубных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формированиях Дома культуры «Солнечный» 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постоянно задействованы более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400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человек.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500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550" indent="-1905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постоянных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спортивных секциях  спортивного клуба «Заря» занимается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260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подростков.</a:t>
            </a:r>
          </a:p>
          <a:p>
            <a:pPr marL="63500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550" indent="-1905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Учреждение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дополнительного образования Детская школа искусств «Гармония» посещают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216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детей. </a:t>
            </a:r>
          </a:p>
          <a:p>
            <a:pPr marL="266700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  <a:tabLst>
                <a:tab pos="355600" algn="l"/>
              </a:tabLst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490306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E740E78-453C-D94F-B7E1-0397E3AA6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Досуговая  работа в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клубных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формированиях Дома культуры «Солнечный»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48064" y="5013176"/>
            <a:ext cx="3672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38 клубных формированиях занимаются 552 человека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588053"/>
            <a:ext cx="4307632" cy="3230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09" y="4123549"/>
            <a:ext cx="4089465" cy="2302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 descr="https://sun9-43.userapi.com/impg/PwwIy1RhIa1Wodh0bzeVd8lJVEltRKCqvxR4JQ/XVPN-pz7Kcw.jpg?size=1024x682&amp;quality=95&amp;sign=d486674877983e115589eafa5e43c2a8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76" y="1588053"/>
            <a:ext cx="3746529" cy="2495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8807780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432" y="116632"/>
            <a:ext cx="8766048" cy="990600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Антинаркотические марафоны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166331"/>
            <a:ext cx="3843338" cy="256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Антинаркотический марафон провели для молодежи Щаповского поселения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33"/>
          <a:stretch/>
        </p:blipFill>
        <p:spPr bwMode="auto">
          <a:xfrm>
            <a:off x="4572000" y="1571655"/>
            <a:ext cx="4266684" cy="2542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Антинаркотический марафон организовали в ДК «Солнечный» 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8" t="30578" r="18513" b="7489"/>
          <a:stretch/>
        </p:blipFill>
        <p:spPr bwMode="auto">
          <a:xfrm>
            <a:off x="4572000" y="4156388"/>
            <a:ext cx="4232266" cy="251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5949" y="1436321"/>
            <a:ext cx="33843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мероприятий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участием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молодежи, спортсменов, участников клубных формирований и школьников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B47E6CC-3F80-E94E-86C2-9DFA4A42B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16632"/>
            <a:ext cx="8531352" cy="990600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Мероприятия спортивно-оздоровительной направленности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9" t="25398" r="42666" b="30519"/>
          <a:stretch/>
        </p:blipFill>
        <p:spPr bwMode="auto">
          <a:xfrm>
            <a:off x="97779" y="1556792"/>
            <a:ext cx="5234424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14"/>
          <a:stretch/>
        </p:blipFill>
        <p:spPr bwMode="auto">
          <a:xfrm>
            <a:off x="5508104" y="1844824"/>
            <a:ext cx="3505343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1842756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9240BD7-7C5F-DB48-A7C9-3F8AEAFB3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Патриотические акции</a:t>
            </a:r>
          </a:p>
        </p:txBody>
      </p:sp>
      <p:pic>
        <p:nvPicPr>
          <p:cNvPr id="6148" name="Picture 4" descr="https://sun9-10.userapi.com/impg/b1TmV9KCrfwNLJ2_Z2yKUQNLIJIFJCqBUolcSg/8PPQj7xZmAY.jpg?size=1920x1445&amp;quality=95&amp;sign=f2d81dadbd87029cfce25369b1005835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4879600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sun9-45.userapi.com/impg/HLgB0Q2WWV7qULhhNmZ07TWxxw8lWH3yewD3_w/9N_vtbFOBXo.jpg?size=1201x1600&amp;quality=95&amp;sign=19441a7dbc77416bf5f7e2e707bbaf9c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556792"/>
            <a:ext cx="3883901" cy="5174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5" y="5334368"/>
            <a:ext cx="487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 Дни воинской славы России проводятся памятные акции, Уроки мужества, спортивные мероприятия, познавательные занятия и медиа показы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4101865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153400" cy="990600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Общая статистика результатов антинаркотической деятельности поселения Щаповское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7179B6A-E40D-464A-A45E-CF67B26E74AD}"/>
              </a:ext>
            </a:extLst>
          </p:cNvPr>
          <p:cNvSpPr txBox="1"/>
          <p:nvPr/>
        </p:nvSpPr>
        <p:spPr>
          <a:xfrm>
            <a:off x="354212" y="1628800"/>
            <a:ext cx="8640960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2550" indent="-19050"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диспансерном наблюдении в Филиале №11 ГБУЗ «МНЦ наркологии ДЗМ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»: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550" indent="-19050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больных алкоголизмом -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162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 </a:t>
            </a:r>
          </a:p>
          <a:p>
            <a:pPr marL="82550" indent="-19050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больных наркоманией -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550" indent="-19050"/>
            <a:endPara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550" indent="-1905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отчетный период было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социально-психологического тестирования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364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подростков старше 13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(в школе).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500"/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550" indent="-1905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Количество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смертельных исходов от употребления гражданами наркотических средств на территории поселения в 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году –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чел., в 2023 году – 1 чел.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500"/>
            <a:endPara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550" indent="-1905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смертельных исходов от  употребления гражданами  этилового спирта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 году –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в 2023 году – 0 чел.</a:t>
            </a:r>
          </a:p>
          <a:p>
            <a:pPr marL="63500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550" indent="-19050">
              <a:buFont typeface="Arial" panose="020B0604020202020204" pitchFamily="34" charset="0"/>
              <a:buChar char="•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550" indent="-19050">
              <a:buFont typeface="Arial" panose="020B0604020202020204" pitchFamily="34" charset="0"/>
              <a:buChar char="•"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355600" algn="l"/>
              </a:tabLst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8533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.syrcova\Desktop\narkotikam_ne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9162492" cy="5085183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153400" cy="990600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Общая информация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7179B6A-E40D-464A-A45E-CF67B26E74AD}"/>
              </a:ext>
            </a:extLst>
          </p:cNvPr>
          <p:cNvSpPr txBox="1"/>
          <p:nvPr/>
        </p:nvSpPr>
        <p:spPr>
          <a:xfrm>
            <a:off x="505159" y="1556792"/>
            <a:ext cx="835292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2550" indent="-19050"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состав поселения Щаповское входят 19 населенных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пунктов.</a:t>
            </a:r>
          </a:p>
          <a:p>
            <a:pPr marL="82550" indent="-19050">
              <a:buFont typeface="Arial" panose="020B0604020202020204" pitchFamily="34" charset="0"/>
              <a:buChar char="•"/>
              <a:tabLst>
                <a:tab pos="355600" algn="l"/>
              </a:tabLst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550" indent="-19050"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Численность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постоянно зарегистрированных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жителей -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12539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человек.</a:t>
            </a:r>
          </a:p>
          <a:p>
            <a:pPr marL="63500">
              <a:tabLst>
                <a:tab pos="355600" algn="l"/>
              </a:tabLst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550" indent="-19050"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Численность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постоянно зарегистрированных жителей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500">
              <a:tabLst>
                <a:tab pos="355600" algn="l"/>
              </a:tabLst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 лет –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2481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человек.</a:t>
            </a:r>
          </a:p>
          <a:p>
            <a:pPr marL="63500">
              <a:tabLst>
                <a:tab pos="355600" algn="l"/>
              </a:tabLst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550" indent="-19050"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профилактическом учете в КДН 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ЗП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ТАО состоят: 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500">
              <a:tabLst>
                <a:tab pos="88900" algn="l"/>
              </a:tabLst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-   5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несовершеннолетних;    </a:t>
            </a:r>
          </a:p>
          <a:p>
            <a:pPr marL="63500">
              <a:tabLst>
                <a:tab pos="88900" algn="l"/>
              </a:tabLst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- 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семьи с детьми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правонарушителями;</a:t>
            </a:r>
          </a:p>
          <a:p>
            <a:pPr marL="63500">
              <a:tabLst>
                <a:tab pos="88900" algn="l"/>
              </a:tabLst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- 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семей,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находящихся в социально опасном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положении.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6700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19050">
              <a:buFont typeface="Arial" panose="020B0604020202020204" pitchFamily="34" charset="0"/>
              <a:buChar char="•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  <a:tabLst>
                <a:tab pos="355600" algn="l"/>
              </a:tabLst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9084" y="116632"/>
            <a:ext cx="8712968" cy="990600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Рабочая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по профилактике наркомании и противодействию незаконному обороту наркотических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628372947"/>
              </p:ext>
            </p:extLst>
          </p:nvPr>
        </p:nvGraphicFramePr>
        <p:xfrm>
          <a:off x="107504" y="1600200"/>
          <a:ext cx="8928991" cy="4997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9725273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8153400" cy="990600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Антинаркотическая деятельность поселения направлена на решение следующих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задач: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883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взаимодействия всех  субъектов профилактики наркомании на территории поселения с целью выявления и пресечения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наркомании,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эффективного функционирования системы социальной профилактики, направленной на активизацию борьбы с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наркоманией 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детской, подростковой и молодежной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среде,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пропаганда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здорового образа жизни,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занятости молодежи и детей  в свободное от учебных занятий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время,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патриотического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духовно-нравственного и физического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воспитания молодежи и детей.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919146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E2319C9-6B36-7444-8AA9-67F76932D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64" y="134144"/>
            <a:ext cx="8316416" cy="990600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Заседания рабочей группы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по профилактике наркомании на  территории  поселения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60032" y="4210821"/>
            <a:ext cx="41399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/>
                <a:ea typeface="Times New Roman"/>
              </a:rPr>
              <a:t>За отчетный </a:t>
            </a:r>
            <a:r>
              <a:rPr lang="ru-RU" sz="2400" dirty="0" smtClean="0">
                <a:latin typeface="Times New Roman"/>
                <a:ea typeface="Times New Roman"/>
              </a:rPr>
              <a:t>период </a:t>
            </a:r>
          </a:p>
          <a:p>
            <a:pPr algn="ctr"/>
            <a:r>
              <a:rPr lang="ru-RU" sz="2400" dirty="0" smtClean="0">
                <a:latin typeface="Times New Roman"/>
                <a:ea typeface="Times New Roman"/>
              </a:rPr>
              <a:t>Рабочая </a:t>
            </a:r>
            <a:r>
              <a:rPr lang="ru-RU" sz="2400" dirty="0" smtClean="0">
                <a:latin typeface="Times New Roman"/>
                <a:ea typeface="Times New Roman"/>
              </a:rPr>
              <a:t>группа поселения провела 4 плановых заседаний</a:t>
            </a:r>
            <a:endParaRPr lang="ru-RU" sz="2400" dirty="0" smtClean="0"/>
          </a:p>
          <a:p>
            <a:pPr algn="ctr"/>
            <a:endParaRPr lang="ru-RU" sz="2400" dirty="0"/>
          </a:p>
        </p:txBody>
      </p:sp>
      <p:pic>
        <p:nvPicPr>
          <p:cNvPr id="1026" name="Picture 2" descr="C:\Users\e.truhova\Downloads\разное 2023\photo1691503221 (1).jpe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72" y="1645551"/>
            <a:ext cx="3791970" cy="2223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e.truhova\Downloads\разное 2023\Заседания\photo1681214730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808" y="1659560"/>
            <a:ext cx="3600400" cy="220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e.truhova\Downloads\разное_заседания\WhatsApp Image 2022-08-11 at 16.20.11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86" r="22027"/>
          <a:stretch/>
        </p:blipFill>
        <p:spPr bwMode="auto">
          <a:xfrm>
            <a:off x="451421" y="4210821"/>
            <a:ext cx="4248472" cy="219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5996287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D60E8B2-E20D-5644-905E-E34218FAA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564" y="260648"/>
            <a:ext cx="9144000" cy="1143000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Коррекционно-развивающая программа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«Дорога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добра»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007" y="1556793"/>
            <a:ext cx="88562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Преображенский оборонно-спортивный центр фонда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«Спецназ ВДВ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 посетили 4 ребенка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2" descr="blob:https://web.whatsapp.com/72b3d92b-e66b-46f4-9087-3ec0e2338a2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2420888"/>
            <a:ext cx="3823593" cy="1849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5" descr="blob:https://web.whatsapp.com/760cc01b-cf4f-438c-a788-8c66a4dbd36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4" t="33513" r="24775" b="18682"/>
          <a:stretch/>
        </p:blipFill>
        <p:spPr bwMode="auto">
          <a:xfrm>
            <a:off x="5724128" y="2163260"/>
            <a:ext cx="3170105" cy="4515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4" y="4308585"/>
            <a:ext cx="3823593" cy="2370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043162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1D2C70B-0DC2-7140-9578-31E8BE379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16632"/>
            <a:ext cx="8892480" cy="990600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Информационно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- пропагандистские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материалы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1703000"/>
            <a:ext cx="82864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размещаются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сайте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и в социальных сетях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0" t="13928" r="18416"/>
          <a:stretch/>
        </p:blipFill>
        <p:spPr bwMode="auto">
          <a:xfrm>
            <a:off x="179512" y="2480592"/>
            <a:ext cx="4678568" cy="3972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4" t="29912" r="41270" b="15202"/>
          <a:stretch/>
        </p:blipFill>
        <p:spPr bwMode="auto">
          <a:xfrm>
            <a:off x="4887537" y="2480593"/>
            <a:ext cx="3866462" cy="426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745818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432" y="116632"/>
            <a:ext cx="8766048" cy="990600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Распространение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информационно-пропагандистских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материалов членами Молодежной палаты и Молодежного совета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87894"/>
            <a:ext cx="3803650" cy="463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4" t="21515" r="41364" b="19495"/>
          <a:stretch/>
        </p:blipFill>
        <p:spPr bwMode="auto">
          <a:xfrm>
            <a:off x="4499992" y="1587894"/>
            <a:ext cx="4083949" cy="4808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1D2C70B-0DC2-7140-9578-31E8BE379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260648"/>
            <a:ext cx="8602092" cy="990600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Профилактические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рейды по торговым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предприятиям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4728975"/>
            <a:ext cx="51125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За отчетный период фактов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несовершеннолетним спиртосодержащей и табачной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продукции</a:t>
            </a:r>
            <a:r>
              <a:rPr lang="ru-RU" sz="24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не зафиксировано</a:t>
            </a:r>
            <a:r>
              <a:rPr lang="ru-RU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789336"/>
            <a:ext cx="3474132" cy="231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1882"/>
          <a:stretch/>
        </p:blipFill>
        <p:spPr bwMode="auto">
          <a:xfrm>
            <a:off x="6175514" y="4247548"/>
            <a:ext cx="2480363" cy="205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00808"/>
            <a:ext cx="5112568" cy="2556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2982179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бычная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1631</TotalTime>
  <Words>477</Words>
  <Application>Microsoft Office PowerPoint</Application>
  <PresentationFormat>Экран (4:3)</PresentationFormat>
  <Paragraphs>61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Обычная</vt:lpstr>
      <vt:lpstr>антинаркотическая деятельность на территории поселения Щаповское </vt:lpstr>
      <vt:lpstr>Общая информация</vt:lpstr>
      <vt:lpstr>Рабочая группа по профилактике наркомании и противодействию незаконному обороту наркотических средств</vt:lpstr>
      <vt:lpstr>Антинаркотическая деятельность поселения направлена на решение следующих задач: </vt:lpstr>
      <vt:lpstr>Заседания рабочей группы по профилактике наркомании на  территории  поселения </vt:lpstr>
      <vt:lpstr>Коррекционно-развивающая программа «Дорога добра»  </vt:lpstr>
      <vt:lpstr>Информационно - пропагандистские материалы</vt:lpstr>
      <vt:lpstr>Распространение информационно-пропагандистских материалов членами Молодежной палаты и Молодежного совета</vt:lpstr>
      <vt:lpstr>Профилактические рейды по торговым предприятиям </vt:lpstr>
      <vt:lpstr>Тематические недели профилактики  в школах и учреждениях культуры и спорта</vt:lpstr>
      <vt:lpstr>Обеспечение занятости молодежи и детей  в свободное от учебных занятий время</vt:lpstr>
      <vt:lpstr>Досуговая  работа в клубных формированиях Дома культуры «Солнечный» </vt:lpstr>
      <vt:lpstr>Антинаркотические марафоны</vt:lpstr>
      <vt:lpstr>Мероприятия спортивно-оздоровительной направленности</vt:lpstr>
      <vt:lpstr>Патриотические акции</vt:lpstr>
      <vt:lpstr>Общая статистика результатов антинаркотической деятельности поселения Щаповское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Справка о состоянии профилактической работы  в сфере противодействия  незаконному обороту наркотиков на территории поселения Щаповское</dc:title>
  <dc:creator>Сырцова Полина</dc:creator>
  <cp:lastModifiedBy>Трухова Евгения</cp:lastModifiedBy>
  <cp:revision>78</cp:revision>
  <cp:lastPrinted>2023-08-28T13:21:10Z</cp:lastPrinted>
  <dcterms:created xsi:type="dcterms:W3CDTF">2022-08-18T08:53:50Z</dcterms:created>
  <dcterms:modified xsi:type="dcterms:W3CDTF">2023-08-28T14:03:28Z</dcterms:modified>
</cp:coreProperties>
</file>