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75" r:id="rId3"/>
    <p:sldId id="274" r:id="rId4"/>
    <p:sldId id="277" r:id="rId5"/>
    <p:sldId id="279" r:id="rId6"/>
    <p:sldId id="276" r:id="rId7"/>
    <p:sldId id="278" r:id="rId8"/>
    <p:sldId id="280" r:id="rId9"/>
    <p:sldId id="283" r:id="rId10"/>
    <p:sldId id="284" r:id="rId11"/>
    <p:sldId id="282" r:id="rId12"/>
    <p:sldId id="281" r:id="rId13"/>
    <p:sldId id="285" r:id="rId14"/>
    <p:sldId id="288" r:id="rId15"/>
    <p:sldId id="287" r:id="rId16"/>
    <p:sldId id="286" r:id="rId17"/>
    <p:sldId id="289" r:id="rId18"/>
    <p:sldId id="290" r:id="rId19"/>
    <p:sldId id="29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-2028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DBB5D-0922-4440-80F3-8021C9CA5246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A3808-502D-4CA7-850C-E8B75D1E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6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77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3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1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3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89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0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1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8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83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6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1DF-266E-42DD-B2D9-621E74F4A81C}" type="datetimeFigureOut">
              <a:rPr lang="ru-RU" smtClean="0"/>
              <a:t>пт 01.07.22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9">
            <a:extLst>
              <a:ext uri="{FF2B5EF4-FFF2-40B4-BE49-F238E27FC236}">
                <a16:creationId xmlns:a16="http://schemas.microsoft.com/office/drawing/2014/main" xmlns="" id="{35753FFD-1827-AF0E-2C61-86914CD00296}"/>
              </a:ext>
            </a:extLst>
          </p:cNvPr>
          <p:cNvSpPr txBox="1">
            <a:spLocks/>
          </p:cNvSpPr>
          <p:nvPr/>
        </p:nvSpPr>
        <p:spPr>
          <a:xfrm>
            <a:off x="199698" y="1504024"/>
            <a:ext cx="11540358" cy="823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  <a:cs typeface="Aharoni" panose="02010803020104030203" pitchFamily="2" charset="-79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1 июля 2012 года поселение </a:t>
            </a:r>
            <a:r>
              <a:rPr lang="ru-RU" sz="1800" b="1" dirty="0" err="1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Щаповское</a:t>
            </a:r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 вошло в состав Троицкого административного округа «Новой Москвы». </a:t>
            </a:r>
          </a:p>
          <a:p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    За этот период… Отремонтировано 69 дорог, протяженностью 76 км, общей площадью 396 тысяч </a:t>
            </a:r>
            <a:r>
              <a:rPr lang="ru-RU" sz="1800" b="1" dirty="0" err="1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кв.м</a:t>
            </a:r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579505F-F992-378B-EF51-6C1AA831E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33945" b="1891"/>
          <a:stretch/>
        </p:blipFill>
        <p:spPr bwMode="auto">
          <a:xfrm>
            <a:off x="845044" y="2300542"/>
            <a:ext cx="10595858" cy="44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87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2EA816C1-24D3-E99A-3D8D-E6A45183E1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7A5AAC-A6DA-6F68-9959-93DD90C54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22" b="14775"/>
          <a:stretch/>
        </p:blipFill>
        <p:spPr>
          <a:xfrm>
            <a:off x="248193" y="1824399"/>
            <a:ext cx="4630661" cy="2155243"/>
          </a:xfrm>
          <a:prstGeom prst="rect">
            <a:avLst/>
          </a:prstGeom>
        </p:spPr>
      </p:pic>
      <p:pic>
        <p:nvPicPr>
          <p:cNvPr id="8196" name="Picture 4" descr="В поселке Щапово обновили площадку для выгула собак">
            <a:extLst>
              <a:ext uri="{FF2B5EF4-FFF2-40B4-BE49-F238E27FC236}">
                <a16:creationId xmlns:a16="http://schemas.microsoft.com/office/drawing/2014/main" xmlns="" id="{112DE418-DBD2-DF9E-BA82-B83FD37E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2" y="4123542"/>
            <a:ext cx="4630661" cy="260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5FED227-F7AB-AA91-2047-7E396697A3A4}"/>
              </a:ext>
            </a:extLst>
          </p:cNvPr>
          <p:cNvSpPr txBox="1"/>
          <p:nvPr/>
        </p:nvSpPr>
        <p:spPr>
          <a:xfrm>
            <a:off x="361410" y="1448601"/>
            <a:ext cx="412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Обустроена площадка для выгула собак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2827D44-5A4A-822E-73E2-CD2F20701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727" y="2796369"/>
            <a:ext cx="6990080" cy="393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D4E14A-387D-A480-FDA4-A9AA9B99627A}"/>
              </a:ext>
            </a:extLst>
          </p:cNvPr>
          <p:cNvSpPr txBox="1"/>
          <p:nvPr/>
        </p:nvSpPr>
        <p:spPr>
          <a:xfrm>
            <a:off x="5058230" y="1850595"/>
            <a:ext cx="699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Проведено благоустройство 31 дворовой территории площадью более 270 тысяч </a:t>
            </a:r>
            <a:r>
              <a:rPr lang="ru-RU" dirty="0" err="1"/>
              <a:t>кв.м</a:t>
            </a:r>
            <a:r>
              <a:rPr lang="ru-RU" dirty="0"/>
              <a:t>. Общая площадь благоустроенных общественных пространств составляет 135 тысяч квадратных метров. </a:t>
            </a:r>
          </a:p>
        </p:txBody>
      </p:sp>
    </p:spTree>
    <p:extLst>
      <p:ext uri="{BB962C8B-B14F-4D97-AF65-F5344CB8AC3E}">
        <p14:creationId xmlns:p14="http://schemas.microsoft.com/office/powerpoint/2010/main" val="148640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395B81-3A68-F1DB-1B01-2E55DBF29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6982" r="9653" b="6993"/>
          <a:stretch/>
        </p:blipFill>
        <p:spPr bwMode="auto">
          <a:xfrm>
            <a:off x="112667" y="1742914"/>
            <a:ext cx="2131505" cy="141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03623323-D85E-4F68-CD21-665F9949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" y="3640727"/>
            <a:ext cx="2107132" cy="12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C2C7BA7-9246-02FE-C62C-965FB57C3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b="8827"/>
          <a:stretch/>
        </p:blipFill>
        <p:spPr bwMode="auto">
          <a:xfrm>
            <a:off x="103818" y="5177760"/>
            <a:ext cx="2107132" cy="13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603C35-DD72-5AFF-A00D-36976B447438}"/>
              </a:ext>
            </a:extLst>
          </p:cNvPr>
          <p:cNvSpPr txBox="1"/>
          <p:nvPr/>
        </p:nvSpPr>
        <p:spPr>
          <a:xfrm>
            <a:off x="2531604" y="1326660"/>
            <a:ext cx="590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рамках инвестиционного строительства построены и введены в эксплуатацию жилые многоквартирные дома № 51, 52, 53, 54, 56, 57, 58, 59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A550F124-7D00-5012-3DDF-7516BBF80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t="8274" r="27687" b="19643"/>
          <a:stretch/>
        </p:blipFill>
        <p:spPr bwMode="auto">
          <a:xfrm>
            <a:off x="2332870" y="2590338"/>
            <a:ext cx="6059298" cy="39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592A6F76-6C39-E0C7-18DD-35370607F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65" y="1841506"/>
            <a:ext cx="3377909" cy="25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31343E27-F8AF-FCBB-8B2A-C6DBD32F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249" r="3033" b="9456"/>
          <a:stretch/>
        </p:blipFill>
        <p:spPr bwMode="auto">
          <a:xfrm>
            <a:off x="8480864" y="4450200"/>
            <a:ext cx="3377909" cy="20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99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.truhova\Desktop\стенды\бульвар до.jpg">
            <a:extLst>
              <a:ext uri="{FF2B5EF4-FFF2-40B4-BE49-F238E27FC236}">
                <a16:creationId xmlns:a16="http://schemas.microsoft.com/office/drawing/2014/main" xmlns="" id="{297916E0-9BA2-5D15-FC64-72F1B85C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511952"/>
            <a:ext cx="2643047" cy="19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80B12B96-658E-907A-F023-456B34A92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236" y="1418030"/>
            <a:ext cx="7430390" cy="78043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2019 году появился пешеходный бульвар с зоной отдыха </a:t>
            </a:r>
          </a:p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и плоскостным фонтаном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38460A6-62D7-50C4-2388-843FA07FA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9" y="3892190"/>
            <a:ext cx="2643047" cy="25729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DB561D0-C451-B03D-58CE-D60ED12B8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54" y="2436186"/>
            <a:ext cx="5418665" cy="39054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5F3D59D-081E-BBDC-F5E0-B335310231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19" y="4590592"/>
            <a:ext cx="3468991" cy="20859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5A9F071-5EFC-1703-7906-FBFE04420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4315" y="2076250"/>
            <a:ext cx="3468995" cy="2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92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07FC6BA-F76C-5FFE-383C-E29539E9B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01"/>
          <a:stretch/>
        </p:blipFill>
        <p:spPr>
          <a:xfrm>
            <a:off x="250876" y="2153903"/>
            <a:ext cx="6923315" cy="45743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001917-02BC-8C3C-11E3-78DE0EA7F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374" y="4320369"/>
            <a:ext cx="4280747" cy="240792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CA0ACC5-346B-3E82-2DA9-6513BD1DD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3209" r="39643" b="35423"/>
          <a:stretch/>
        </p:blipFill>
        <p:spPr bwMode="auto">
          <a:xfrm>
            <a:off x="7728374" y="1360525"/>
            <a:ext cx="4212750" cy="28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xmlns="" id="{5EA6D97F-3139-1076-ECF4-3BCEE2599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76" y="1437916"/>
            <a:ext cx="6923315" cy="78043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Проведено комплексное благоустройство территории у здания Администрации поселения </a:t>
            </a:r>
            <a:r>
              <a:rPr lang="ru-RU" sz="1800" dirty="0" err="1">
                <a:solidFill>
                  <a:schemeClr val="tx1"/>
                </a:solidFill>
                <a:latin typeface="Constantia" panose="02030602050306030303" pitchFamily="18" charset="0"/>
              </a:rPr>
              <a:t>Щаповское</a:t>
            </a:r>
            <a:endParaRPr lang="ru-RU" sz="18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61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BF6833-20D7-5369-8516-4C2D351B36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6"/>
          <a:stretch/>
        </p:blipFill>
        <p:spPr>
          <a:xfrm>
            <a:off x="146422" y="4049715"/>
            <a:ext cx="2365557" cy="2403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5C5236-9182-0F58-B6E0-F296F15A8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>
          <a:xfrm>
            <a:off x="146422" y="1445308"/>
            <a:ext cx="2364514" cy="2571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91CDBB-7992-56A9-47B1-5D11843B3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54695"/>
            <a:ext cx="5975322" cy="4481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02016C-0D08-5B39-9E21-0FEC9329B40C}"/>
              </a:ext>
            </a:extLst>
          </p:cNvPr>
          <p:cNvSpPr txBox="1"/>
          <p:nvPr/>
        </p:nvSpPr>
        <p:spPr>
          <a:xfrm>
            <a:off x="2631614" y="2154695"/>
            <a:ext cx="346000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В состав технологической линии входят комбинированные решетки-песколовки, аэротенки с зонами нитрификации и денитрификации, вторичные отстойники, блок подачи реагента, блок доочистки с зернистыми фильтрами и мембранными модулями, блок ультрафиолетового обеззараживания. Качество очищенной воды соответствует существующим на данный момент технологическим нормативам.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C4AB40-9FCF-78BA-13F9-6AF0860CA2E9}"/>
              </a:ext>
            </a:extLst>
          </p:cNvPr>
          <p:cNvSpPr txBox="1"/>
          <p:nvPr/>
        </p:nvSpPr>
        <p:spPr>
          <a:xfrm>
            <a:off x="5975322" y="146665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0000"/>
                </a:solidFill>
                <a:latin typeface="PF Din"/>
              </a:rPr>
              <a:t>Проведена модернизация о</a:t>
            </a:r>
            <a:r>
              <a:rPr lang="ru-RU" b="0" i="1" dirty="0">
                <a:solidFill>
                  <a:srgbClr val="000000"/>
                </a:solidFill>
                <a:effectLst/>
                <a:latin typeface="PF Din"/>
              </a:rPr>
              <a:t>чистных сооружений </a:t>
            </a:r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производительностью 2000 м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PF Din"/>
              </a:rPr>
              <a:t>3</a:t>
            </a:r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/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F Din"/>
              </a:rPr>
              <a:t>сут</a:t>
            </a:r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44953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3782CC73-058C-111C-64FD-86CCC11F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69" y="1833055"/>
            <a:ext cx="3342130" cy="23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 В здании спортивного  зала  Клуба «Заря» произвели работы по замене окон">
            <a:extLst>
              <a:ext uri="{FF2B5EF4-FFF2-40B4-BE49-F238E27FC236}">
                <a16:creationId xmlns:a16="http://schemas.microsoft.com/office/drawing/2014/main" xmlns="" id="{98B54BB6-3790-B485-125E-8FEAD7A8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2"/>
          <a:stretch/>
        </p:blipFill>
        <p:spPr bwMode="auto">
          <a:xfrm>
            <a:off x="245799" y="1833054"/>
            <a:ext cx="2708610" cy="23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9DF3B5-8948-5313-BA95-183E834474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603"/>
          <a:stretch/>
        </p:blipFill>
        <p:spPr>
          <a:xfrm>
            <a:off x="3038708" y="3429000"/>
            <a:ext cx="5424215" cy="32718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B63210-88A6-2C69-610C-833CBC592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069" y="4359165"/>
            <a:ext cx="3342130" cy="2341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42401F-DFB1-EDF4-D3B9-D97A2595E5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801" y="4285452"/>
            <a:ext cx="2708608" cy="2415443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AF1B1D5D-612C-3E8A-4522-D1265C5B9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3030" y="1435445"/>
            <a:ext cx="6833565" cy="72264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Проведены комплексные работы по косметическому </a:t>
            </a:r>
          </a:p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ремонту зала Спортивного клуба «Заря».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B09DBA6-F6F4-CFEC-C810-9EF7B09D5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66" y="5830146"/>
            <a:ext cx="890843" cy="8707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E274B4-68C9-2B81-492A-E6AE749CA2D1}"/>
              </a:ext>
            </a:extLst>
          </p:cNvPr>
          <p:cNvSpPr txBox="1"/>
          <p:nvPr/>
        </p:nvSpPr>
        <p:spPr>
          <a:xfrm>
            <a:off x="2702815" y="218276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Обустроены хоккейная площадка, футбольное поле 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с искусственной травой, волейбольная и многофункциональная спортивная площадка</a:t>
            </a:r>
          </a:p>
        </p:txBody>
      </p:sp>
    </p:spTree>
    <p:extLst>
      <p:ext uri="{BB962C8B-B14F-4D97-AF65-F5344CB8AC3E}">
        <p14:creationId xmlns:p14="http://schemas.microsoft.com/office/powerpoint/2010/main" val="179362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B7F6109-FD8C-E788-8B56-6678C909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4" y="3749088"/>
            <a:ext cx="5296358" cy="29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082C63-977E-FF1F-B9BE-0EFE2EC78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99"/>
          <a:stretch/>
        </p:blipFill>
        <p:spPr>
          <a:xfrm>
            <a:off x="85539" y="2568584"/>
            <a:ext cx="6517847" cy="4159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B0C837-10FA-3174-0938-DD516C008B15}"/>
              </a:ext>
            </a:extLst>
          </p:cNvPr>
          <p:cNvSpPr txBox="1"/>
          <p:nvPr/>
        </p:nvSpPr>
        <p:spPr>
          <a:xfrm>
            <a:off x="500747" y="1384267"/>
            <a:ext cx="10095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2020 году в </a:t>
            </a:r>
            <a:r>
              <a:rPr lang="ru-RU" dirty="0" err="1"/>
              <a:t>Щаповском</a:t>
            </a:r>
            <a:r>
              <a:rPr lang="ru-RU" dirty="0"/>
              <a:t> поселении открылся первый в Новой Москве «Мой социальный центр» (ныне Центр Московского долголетия). Это городское клубное пространство для жителей старшего возраста с различными вариациями клубных активностей.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BDE4FFF-3259-A9E7-798E-F0C688D62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99" y="2040675"/>
            <a:ext cx="15049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50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862" y="1473430"/>
            <a:ext cx="4604220" cy="272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2" y="4329573"/>
            <a:ext cx="4589560" cy="23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4" b="11857"/>
          <a:stretch/>
        </p:blipFill>
        <p:spPr bwMode="auto">
          <a:xfrm>
            <a:off x="8102278" y="1428893"/>
            <a:ext cx="3756497" cy="526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5989" y="1473430"/>
            <a:ext cx="3058242" cy="5225116"/>
          </a:xfrm>
        </p:spPr>
        <p:txBody>
          <a:bodyPr>
            <a:normAutofit/>
          </a:bodyPr>
          <a:lstStyle/>
          <a:p>
            <a:endParaRPr lang="ru-RU" sz="1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2019 году в поселке </a:t>
            </a:r>
            <a:r>
              <a:rPr lang="ru-RU" sz="1800" dirty="0" err="1">
                <a:solidFill>
                  <a:schemeClr val="tx1"/>
                </a:solidFill>
                <a:latin typeface="Constantia" panose="02030602050306030303" pitchFamily="18" charset="0"/>
              </a:rPr>
              <a:t>Курилово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 открыли Памятник воинам-землякам, участникам ВОВ. </a:t>
            </a:r>
          </a:p>
          <a:p>
            <a:endParaRPr lang="ru-RU" sz="1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2020 установили стенды, посвященные событиям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757778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139" y="129712"/>
            <a:ext cx="1088636" cy="11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63" y="2996953"/>
            <a:ext cx="7115709" cy="370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45" y="2996953"/>
            <a:ext cx="4597682" cy="370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441" y="1602920"/>
            <a:ext cx="11435246" cy="203562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2019 году в поселке </a:t>
            </a:r>
            <a:r>
              <a:rPr lang="ru-RU" sz="1800" dirty="0" err="1">
                <a:solidFill>
                  <a:schemeClr val="tx1"/>
                </a:solidFill>
                <a:latin typeface="Constantia" panose="02030602050306030303" pitchFamily="18" charset="0"/>
              </a:rPr>
              <a:t>Курилово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 проведено благоустройство пруда и прилегающей территории: полностью отремонтирован пруд с устройством габионов, установлен фонтан с подсветкой на поверхности воды, обустроены зоны тихого отдыха</a:t>
            </a:r>
          </a:p>
        </p:txBody>
      </p:sp>
    </p:spTree>
    <p:extLst>
      <p:ext uri="{BB962C8B-B14F-4D97-AF65-F5344CB8AC3E}">
        <p14:creationId xmlns:p14="http://schemas.microsoft.com/office/powerpoint/2010/main" val="1850458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139" y="129712"/>
            <a:ext cx="1088636" cy="11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2765131-C23B-40BC-B730-A4F6CF741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13601" r="24801" b="23400"/>
          <a:stretch/>
        </p:blipFill>
        <p:spPr>
          <a:xfrm>
            <a:off x="241848" y="4467819"/>
            <a:ext cx="3172683" cy="22463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E208FA8-64B2-4A8D-B2AC-8A70C298E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8" y="1450696"/>
            <a:ext cx="3172683" cy="2095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8E02A8A-F06A-4EA1-8881-D8E537362D9B}"/>
              </a:ext>
            </a:extLst>
          </p:cNvPr>
          <p:cNvSpPr txBox="1"/>
          <p:nvPr/>
        </p:nvSpPr>
        <p:spPr>
          <a:xfrm>
            <a:off x="-80023" y="3546157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Constantia" panose="02030602050306030303" pitchFamily="18" charset="0"/>
              </a:rPr>
              <a:t>В 2020 году построена </a:t>
            </a:r>
            <a:r>
              <a:rPr lang="ru-RU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амбулатория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dirty="0">
                <a:solidFill>
                  <a:prstClr val="black"/>
                </a:solidFill>
                <a:latin typeface="Constantia" panose="02030602050306030303" pitchFamily="18" charset="0"/>
              </a:rPr>
              <a:t>в поселке </a:t>
            </a:r>
            <a:r>
              <a:rPr lang="ru-RU" dirty="0" err="1">
                <a:solidFill>
                  <a:prstClr val="black"/>
                </a:solidFill>
                <a:latin typeface="Constantia" panose="02030602050306030303" pitchFamily="18" charset="0"/>
              </a:rPr>
              <a:t>Курилово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2" descr="C:\Users\e.truhova\Desktop\Книга Щаповское\Амбулатория Курилов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35" y="1430924"/>
            <a:ext cx="7503459" cy="51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8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3E1BA7-81DB-1FCE-409B-0091C441B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77" y="5519294"/>
            <a:ext cx="1169470" cy="10991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FBE2F4-A6DA-C10E-495A-0A648A582494}"/>
              </a:ext>
            </a:extLst>
          </p:cNvPr>
          <p:cNvSpPr txBox="1"/>
          <p:nvPr/>
        </p:nvSpPr>
        <p:spPr>
          <a:xfrm>
            <a:off x="240945" y="1568664"/>
            <a:ext cx="34977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Выполнен ремонт первого этажа Музея истории усадьбы </a:t>
            </a:r>
            <a:r>
              <a:rPr lang="ru-RU" sz="1800" dirty="0" err="1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Александрово-Щапово</a:t>
            </a:r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 и приобретены экспонаты для оформления новой экспозиции.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3C27B8-42DC-B5DB-FC0A-4D05273803A8}"/>
              </a:ext>
            </a:extLst>
          </p:cNvPr>
          <p:cNvSpPr txBox="1"/>
          <p:nvPr/>
        </p:nvSpPr>
        <p:spPr>
          <a:xfrm>
            <a:off x="8484139" y="1920583"/>
            <a:ext cx="35378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В музее 5 экспозиционных залов и два выставочных, которые всегда готовы удивить посетителей разнообразием выставок и уникальностью экспонатов.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xmlns="" id="{C41BEAB2-3201-3B31-A777-29D8C57A6A26}"/>
              </a:ext>
            </a:extLst>
          </p:cNvPr>
          <p:cNvSpPr txBox="1">
            <a:spLocks/>
          </p:cNvSpPr>
          <p:nvPr/>
        </p:nvSpPr>
        <p:spPr>
          <a:xfrm>
            <a:off x="4085103" y="4441655"/>
            <a:ext cx="4307379" cy="823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Фонды музея насчитывают более </a:t>
            </a:r>
          </a:p>
          <a:p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11 тыс. экспонатов, преимущественно подлинников.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+mj-lt"/>
              <a:cs typeface="Aharoni" panose="02010803020104030203" pitchFamily="2" charset="-79"/>
            </a:endParaRPr>
          </a:p>
          <a:p>
            <a:pPr algn="l"/>
            <a:endParaRPr lang="ru-RU" sz="1800" dirty="0">
              <a:solidFill>
                <a:schemeClr val="tx1"/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E803FBA6-E4F0-C7CD-B169-0D9D4FCD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25" y="1397242"/>
            <a:ext cx="4307380" cy="28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358A43AE-0CAF-0DC6-F580-4EEB7D1EE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/>
          <a:stretch/>
        </p:blipFill>
        <p:spPr bwMode="auto">
          <a:xfrm>
            <a:off x="8514718" y="3899888"/>
            <a:ext cx="3537885" cy="28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601D12F6-58B4-49B1-1AF5-FF34FABBC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"/>
          <a:stretch/>
        </p:blipFill>
        <p:spPr bwMode="auto">
          <a:xfrm>
            <a:off x="78240" y="3899888"/>
            <a:ext cx="3780914" cy="28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84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0EA974E8-3458-E3E5-3450-35F2FBC1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34" y="1536408"/>
            <a:ext cx="7083973" cy="519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EB9AF9B2-58E6-FEAE-8994-74D12C53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1318322"/>
            <a:ext cx="4297027" cy="281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552A7AF-FAD1-108E-993B-49DA262D4F37}"/>
              </a:ext>
            </a:extLst>
          </p:cNvPr>
          <p:cNvSpPr txBox="1"/>
          <p:nvPr/>
        </p:nvSpPr>
        <p:spPr>
          <a:xfrm>
            <a:off x="211911" y="4170530"/>
            <a:ext cx="472795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Господский дом</a:t>
            </a:r>
            <a:r>
              <a:rPr lang="ru-RU" sz="15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— построен во второй половине XVIII — конце XIX века, предположительно, по проекту архитектора Ф. О. Шехтеля. </a:t>
            </a:r>
            <a:r>
              <a:rPr lang="ru-RU" sz="1500" b="1" dirty="0">
                <a:solidFill>
                  <a:srgbClr val="333333"/>
                </a:solidFill>
                <a:latin typeface="Arial" panose="020B0604020202020204" pitchFamily="34" charset="0"/>
              </a:rPr>
              <a:t>В 2015 году проведены ремонтные работы</a:t>
            </a:r>
            <a:r>
              <a:rPr lang="ru-RU" sz="1500" dirty="0">
                <a:solidFill>
                  <a:srgbClr val="333333"/>
                </a:solidFill>
                <a:latin typeface="Arial" panose="020B0604020202020204" pitchFamily="34" charset="0"/>
              </a:rPr>
              <a:t>: в</a:t>
            </a:r>
            <a:r>
              <a:rPr lang="ru-RU" sz="15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осстановлена крыша с резной отделкой. Первый этаж здания каменный, более древний. Второй — деревянный, с декоративной башенкой над одномаршевой лестницей</a:t>
            </a:r>
            <a:r>
              <a:rPr lang="ru-RU" sz="1500" dirty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  <a:r>
              <a:rPr lang="ru-RU" sz="15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Деревянные резные карнизы-наличники и подзоры крыши здания орнаментированы в русском стиле.</a:t>
            </a:r>
            <a:endParaRPr lang="ru-RU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DC36258-45D9-CD89-A334-EB461541C993}"/>
              </a:ext>
            </a:extLst>
          </p:cNvPr>
          <p:cNvSpPr txBox="1"/>
          <p:nvPr/>
        </p:nvSpPr>
        <p:spPr>
          <a:xfrm>
            <a:off x="2678912" y="3780827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1954085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7FD1734-9930-25CC-1A0B-D2E4ADBC6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30038" r="4389" b="13258"/>
          <a:stretch/>
        </p:blipFill>
        <p:spPr bwMode="auto">
          <a:xfrm>
            <a:off x="67004" y="1584393"/>
            <a:ext cx="2523349" cy="13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6200EA13-AFF0-8202-D8CF-69BFD14E9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34512" r="22999" b="9447"/>
          <a:stretch/>
        </p:blipFill>
        <p:spPr bwMode="auto">
          <a:xfrm>
            <a:off x="63335" y="3300419"/>
            <a:ext cx="2527018" cy="13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C7D6C4-C06D-B35F-C332-397897167911}"/>
              </a:ext>
            </a:extLst>
          </p:cNvPr>
          <p:cNvSpPr txBox="1"/>
          <p:nvPr/>
        </p:nvSpPr>
        <p:spPr>
          <a:xfrm>
            <a:off x="63335" y="4809962"/>
            <a:ext cx="2523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 2015-2016 гг. проведено комплексное благоустройство территории парка усадьбы </a:t>
            </a:r>
            <a:r>
              <a:rPr lang="ru-RU" sz="1600" dirty="0" err="1"/>
              <a:t>Александрово-Щапово</a:t>
            </a:r>
            <a:r>
              <a:rPr lang="ru-RU" sz="1600" dirty="0"/>
              <a:t>, а также реконструкция памятного знака </a:t>
            </a:r>
            <a:r>
              <a:rPr lang="ru-RU" sz="1600" dirty="0" err="1"/>
              <a:t>И.В.Щапову</a:t>
            </a:r>
            <a:endParaRPr lang="ru-RU" sz="1600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2418ED33-EFC7-8E11-2FD0-DFECF26C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93" y="3459357"/>
            <a:ext cx="4894223" cy="32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0F77B341-2193-EFE9-E542-B188716AD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r="14221" b="4445"/>
          <a:stretch/>
        </p:blipFill>
        <p:spPr bwMode="auto">
          <a:xfrm>
            <a:off x="7608656" y="3477708"/>
            <a:ext cx="4520009" cy="32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10F67E02-166D-AC88-2DBD-FB892EEF1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9" b="11522"/>
          <a:stretch/>
        </p:blipFill>
        <p:spPr bwMode="auto">
          <a:xfrm>
            <a:off x="9994486" y="1475427"/>
            <a:ext cx="1864289" cy="18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B015C8B-DC1F-73FB-3882-0C50111657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943"/>
          <a:stretch/>
        </p:blipFill>
        <p:spPr>
          <a:xfrm>
            <a:off x="2707680" y="1475427"/>
            <a:ext cx="3383467" cy="19035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9CB52EF-5BD6-403B-FE2E-1C2A3369CC9F}"/>
              </a:ext>
            </a:extLst>
          </p:cNvPr>
          <p:cNvSpPr txBox="1"/>
          <p:nvPr/>
        </p:nvSpPr>
        <p:spPr>
          <a:xfrm>
            <a:off x="269966" y="2954017"/>
            <a:ext cx="209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E50F463-FD3F-AA63-FAB5-8F36B8775C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526" y="1475427"/>
            <a:ext cx="3574581" cy="18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6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F9966C-2AE7-340D-AE19-56B8BBC86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247" y="3738323"/>
            <a:ext cx="3816636" cy="2734402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AA713A48-067F-B74B-7533-CE11CF6BA3C8}"/>
              </a:ext>
            </a:extLst>
          </p:cNvPr>
          <p:cNvSpPr txBox="1">
            <a:spLocks/>
          </p:cNvSpPr>
          <p:nvPr/>
        </p:nvSpPr>
        <p:spPr>
          <a:xfrm>
            <a:off x="8003566" y="2504907"/>
            <a:ext cx="4188434" cy="97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prstClr val="black"/>
                </a:solidFill>
                <a:latin typeface="Constantia" panose="02030602050306030303" pitchFamily="18" charset="0"/>
              </a:rPr>
              <a:t>В 2017 году установлен элемент «Оружие Победы» мемориального комплекса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B2EF8CA0-CDD6-3A44-6DE4-206757D0F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8689" y="1515041"/>
            <a:ext cx="3814505" cy="147868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2016 году обновлен памятник воинам-землякам, участникам Великой Отечественной войны 1941-1945 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52CAD52-7364-4361-C192-148C2EFDC2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7" t="25343" r="15894"/>
          <a:stretch/>
        </p:blipFill>
        <p:spPr>
          <a:xfrm>
            <a:off x="317942" y="1549457"/>
            <a:ext cx="2895466" cy="22322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B56434A-EA31-E483-6801-93DFF2381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05" y="3432652"/>
            <a:ext cx="4588945" cy="30400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F3B8E6B-FC96-C78D-042E-2FB7141D3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1" y="4533581"/>
            <a:ext cx="2850588" cy="19391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6A5D2A-5A24-E95E-A397-F0CB0DFCDCD3}"/>
              </a:ext>
            </a:extLst>
          </p:cNvPr>
          <p:cNvSpPr txBox="1"/>
          <p:nvPr/>
        </p:nvSpPr>
        <p:spPr>
          <a:xfrm>
            <a:off x="612096" y="3972977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4127834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xmlns="" id="{A0ED6699-87B6-8204-2416-31B0A8274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5147" y="1276389"/>
            <a:ext cx="8053023" cy="100786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2015 году проведено благоустройство площади перед ДК «Солнечный»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DEE945ED-0A92-DE46-BAF3-4925D378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4380" y="1820203"/>
            <a:ext cx="2426453" cy="16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82413EFD-BAB7-58C2-8DFD-E36F5A8C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12501"/>
          <a:stretch/>
        </p:blipFill>
        <p:spPr bwMode="auto">
          <a:xfrm>
            <a:off x="222356" y="1675679"/>
            <a:ext cx="7775492" cy="505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7E52A1-D93C-6271-CBBE-C66C83D01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71" y="5579417"/>
            <a:ext cx="1165286" cy="112147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5EE8325A-12EA-365D-CA79-830E6919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380" y="5115347"/>
            <a:ext cx="2426453" cy="16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7B27BFF1-F0BC-F797-FE55-126747E95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8"/>
          <a:stretch/>
        </p:blipFill>
        <p:spPr bwMode="auto">
          <a:xfrm>
            <a:off x="9634380" y="3582199"/>
            <a:ext cx="2426452" cy="14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2C76F7D-7A1A-4DB6-EE61-6BC7FE1F218B}"/>
              </a:ext>
            </a:extLst>
          </p:cNvPr>
          <p:cNvSpPr txBox="1"/>
          <p:nvPr/>
        </p:nvSpPr>
        <p:spPr>
          <a:xfrm>
            <a:off x="9787828" y="1435240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4070738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A42481-AB1E-6B0D-5757-533548D13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881" y="2268071"/>
            <a:ext cx="7790475" cy="43821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D03A7CD-65A0-7A04-D5F8-F8709D282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b="16912"/>
          <a:stretch/>
        </p:blipFill>
        <p:spPr bwMode="auto">
          <a:xfrm>
            <a:off x="229644" y="1530461"/>
            <a:ext cx="3259659" cy="22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F9754A92-3D52-2072-15C0-90AB4A42F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5" y="3792777"/>
            <a:ext cx="3259659" cy="19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81EEC6-CF63-D1BB-9CA7-047983B8A19F}"/>
              </a:ext>
            </a:extLst>
          </p:cNvPr>
          <p:cNvSpPr txBox="1"/>
          <p:nvPr/>
        </p:nvSpPr>
        <p:spPr>
          <a:xfrm>
            <a:off x="3579003" y="1459902"/>
            <a:ext cx="701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Constantia" panose="02030602050306030303" pitchFamily="18" charset="0"/>
              </a:rPr>
              <a:t>В 2018 году открыт новый детский сад на 225 мест</a:t>
            </a:r>
          </a:p>
          <a:p>
            <a:pPr algn="ctr"/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D81A99-F68B-507D-D060-38E735F27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1" y="5864490"/>
            <a:ext cx="870232" cy="923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635D56-03C2-782C-DAAA-E96A48A0B4A4}"/>
              </a:ext>
            </a:extLst>
          </p:cNvPr>
          <p:cNvSpPr txBox="1"/>
          <p:nvPr/>
        </p:nvSpPr>
        <p:spPr>
          <a:xfrm>
            <a:off x="1106943" y="5819748"/>
            <a:ext cx="256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Школа № 2075 Дошкольное отделение № 4, 5</a:t>
            </a:r>
          </a:p>
        </p:txBody>
      </p:sp>
    </p:spTree>
    <p:extLst>
      <p:ext uri="{BB962C8B-B14F-4D97-AF65-F5344CB8AC3E}">
        <p14:creationId xmlns:p14="http://schemas.microsoft.com/office/powerpoint/2010/main" val="385139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5D3FB81C-7BC7-348D-1F2F-64BAA698A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442" y="1224556"/>
            <a:ext cx="8828948" cy="75225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На территории поселения обновлено и построено  35  детских игровых площадок, отвечающих современным требованиям</a:t>
            </a:r>
          </a:p>
        </p:txBody>
      </p:sp>
      <p:pic>
        <p:nvPicPr>
          <p:cNvPr id="14" name="Picture 12" descr="C:\Users\e.truhova\Desktop\стенды\дип парк после.JPG">
            <a:extLst>
              <a:ext uri="{FF2B5EF4-FFF2-40B4-BE49-F238E27FC236}">
                <a16:creationId xmlns:a16="http://schemas.microsoft.com/office/drawing/2014/main" xmlns="" id="{F2E28BE7-DA70-97A1-42D9-3E78A2B9F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14920" b="3372"/>
          <a:stretch/>
        </p:blipFill>
        <p:spPr bwMode="auto">
          <a:xfrm>
            <a:off x="7198572" y="2384647"/>
            <a:ext cx="4812486" cy="41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C43B29A-64F5-9534-04AC-35F81BBEB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42" y="2147667"/>
            <a:ext cx="3316058" cy="2198865"/>
          </a:xfrm>
          <a:prstGeom prst="rect">
            <a:avLst/>
          </a:prstGeom>
        </p:spPr>
      </p:pic>
      <p:pic>
        <p:nvPicPr>
          <p:cNvPr id="9222" name="Picture 6" descr="В Щапово обнаружен летучий голландец">
            <a:extLst>
              <a:ext uri="{FF2B5EF4-FFF2-40B4-BE49-F238E27FC236}">
                <a16:creationId xmlns:a16="http://schemas.microsoft.com/office/drawing/2014/main" xmlns="" id="{CFEB11AA-1B4C-3BD1-C354-81FFF4A3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2" y="4346532"/>
            <a:ext cx="3316058" cy="23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55B5C60-F42F-B9E7-0329-947932B75F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6018"/>
          <a:stretch/>
        </p:blipFill>
        <p:spPr>
          <a:xfrm>
            <a:off x="3634786" y="2147668"/>
            <a:ext cx="3492523" cy="2291192"/>
          </a:xfrm>
          <a:prstGeom prst="rect">
            <a:avLst/>
          </a:prstGeom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1D42F8E6-253D-9203-2986-53DC2F72F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2" t="12695" b="10753"/>
          <a:stretch/>
        </p:blipFill>
        <p:spPr bwMode="auto">
          <a:xfrm>
            <a:off x="3634785" y="4438860"/>
            <a:ext cx="3492523" cy="23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9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:a16="http://schemas.microsoft.com/office/drawing/2014/main" xmlns="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F41068-9DD8-E2BA-EA79-F708772BF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 r="6343" b="8980"/>
          <a:stretch/>
        </p:blipFill>
        <p:spPr>
          <a:xfrm>
            <a:off x="140636" y="2837201"/>
            <a:ext cx="4691491" cy="3714070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BD45CD7-9A45-56EF-6D8C-EE0FD8B5C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442" y="1224556"/>
            <a:ext cx="8828948" cy="75225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Обустроен 21 объект спортивных и тренажерных площадок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0BEB4D-015F-89A5-776C-EE55965F436D}"/>
              </a:ext>
            </a:extLst>
          </p:cNvPr>
          <p:cNvSpPr txBox="1"/>
          <p:nvPr/>
        </p:nvSpPr>
        <p:spPr>
          <a:xfrm>
            <a:off x="1437247" y="2334451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"/>
          <a:stretch/>
        </p:blipFill>
        <p:spPr bwMode="auto">
          <a:xfrm>
            <a:off x="4991893" y="1859622"/>
            <a:ext cx="7092077" cy="492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91931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598</Words>
  <Application>Microsoft Office PowerPoint</Application>
  <PresentationFormat>Произвольный</PresentationFormat>
  <Paragraphs>99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1_Тема Office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Поселение Щаповское</dc:title>
  <dc:creator>Игорь Трухов</dc:creator>
  <cp:lastModifiedBy>Трухова Евгения</cp:lastModifiedBy>
  <cp:revision>64</cp:revision>
  <dcterms:created xsi:type="dcterms:W3CDTF">2022-01-23T19:51:36Z</dcterms:created>
  <dcterms:modified xsi:type="dcterms:W3CDTF">2022-07-01T05:54:46Z</dcterms:modified>
</cp:coreProperties>
</file>