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8" r:id="rId4"/>
    <p:sldId id="260" r:id="rId5"/>
    <p:sldId id="259" r:id="rId6"/>
    <p:sldId id="266" r:id="rId7"/>
    <p:sldId id="267" r:id="rId8"/>
    <p:sldId id="257" r:id="rId9"/>
    <p:sldId id="275" r:id="rId10"/>
    <p:sldId id="274" r:id="rId11"/>
    <p:sldId id="277" r:id="rId12"/>
    <p:sldId id="279" r:id="rId13"/>
    <p:sldId id="276" r:id="rId14"/>
    <p:sldId id="278" r:id="rId15"/>
    <p:sldId id="280" r:id="rId16"/>
    <p:sldId id="283" r:id="rId17"/>
    <p:sldId id="284" r:id="rId18"/>
    <p:sldId id="282" r:id="rId19"/>
    <p:sldId id="281" r:id="rId20"/>
    <p:sldId id="285" r:id="rId21"/>
    <p:sldId id="288" r:id="rId22"/>
    <p:sldId id="287" r:id="rId23"/>
    <p:sldId id="286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-2028" y="-10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DBB5D-0922-4440-80F3-8021C9CA5246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A3808-502D-4CA7-850C-E8B75D1E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6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76506-B01A-4F4A-AC42-44D246B20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6338D13-5617-4EAA-B78C-808CA983C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194BE7-0B76-4CC5-9295-33F39EAB4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93EC3AA-FDC4-4895-BD59-46274AC87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C649ECC-5B6D-47CB-AC03-6C43F2B8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0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36FFD5-0853-4032-BC1A-6393328D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885130D-B17D-4DB7-8FB4-8500EF8B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4EA6573-0756-4F6F-8FD9-95DEACA3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DA1946-5C11-4488-A10E-A27CF118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8B154E-B374-4443-BD9B-7D7D4B85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2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627C6F8-CC12-41CD-9978-3E9BDA4E6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826F86-9513-44B5-B45C-6F389A471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D278B5-B822-458E-ABDA-2F011DE8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B4F1D17-D851-4D1A-823C-5414592E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205FBA-A4EA-4901-9FC1-3EA546999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227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71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834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896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03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204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15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8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83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CB68B3-69EF-409B-9168-FB63BD09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F195CF-5B0B-4B14-BED1-AC9C1CB11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ABBA985-B10D-4A55-B7EF-436CEDC3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FF54A5-DB78-4746-8861-C61B2CC80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1D3585-A637-4DF6-A1F9-F867C19D2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128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68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53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31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DF66FD-AA82-464D-8BBA-3C0A87F2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08DC877-554C-4BAD-A794-2BC519C51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0C0877C-663B-4704-A0B4-B325D3F88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E02B10-36B7-4A44-8389-10402920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1E0E53-4CEE-46AB-80ED-F16D0246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81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82C796-0225-4F86-B4FB-54505710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C29DBC-E837-439D-BADE-759500E5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CFC135A-7ABA-4631-9D28-E65DC86A8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0F9E36-A4B3-4BF0-8D8C-E6A05922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08BE7FB-2523-453C-8736-AA77BDA3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858E37D-842D-4022-BDF7-BDA3EE28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64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63C8FE-32EC-4A75-9D42-9A4899DA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597335-E026-4A03-B5F4-2D3792A87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D2053AE-9FB3-4726-8B9C-426408DD3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322690F-BD89-4AC9-A6DA-11522163F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C8AADED-ECB8-4EC9-A340-2D7855D94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423DA15-2409-4BE6-9A98-44F2D1D9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625E8BA-8D22-4476-A125-825FFD61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8CD3174-8B8D-4CC4-8FFC-00DC15DA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8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E99823-D40D-4BD5-AC93-CC459238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FEB82F5-74AD-4093-9093-C74CBB97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9DBAB7F-08AC-4E34-9E22-95B86D21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16C8C66-ED40-409A-BBB5-2DEAEAEC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6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5109EE0-4FDB-4C3F-98EB-37056470D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14BB9BE-635F-4ADF-B251-3AAEFD7E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5B93123-B26F-4E5E-BF3C-40367683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7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A31E8B-6335-42BA-88A9-ECF597937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8B015E-83F5-4480-9186-90F4806EA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C0FEDF0-95F2-43C8-9E0F-3C9AD837C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9F53D58-65EE-4EDA-BD85-5649F6993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7034CB3-60FC-4C12-AF34-C54F304E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FB879D8-CD23-4FB1-AC6F-13D4D678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30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5C83A8-ABB6-4939-B98B-5E5FA08A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9ADDB86-EE0D-467E-9E42-CC6D6FE64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19ED50C-F234-4D4E-A9C3-7A6F1A422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CBBA147-6BC9-4210-B0AE-8EA3C699D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B6E2023-FB9D-4C60-993B-44917F49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5530126-0265-4FB9-B125-43C266B6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98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C649C2-98CC-48D0-8B5E-9A830586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4FB89F5-98CE-4815-90AD-2E57F4DFA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1F9E4DB-02F5-456A-BA3A-831592994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875F-DF81-4C1D-95AA-FFE47AC95FC1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ACAE70A-8753-4F28-91D0-7E754A557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1872956-B7D5-4A6F-BDF9-52FFAF41E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3430A-1E07-457F-A337-312BCB5B59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6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1DF-266E-42DD-B2D9-621E74F4A81C}" type="datetimeFigureOut">
              <a:rPr lang="ru-RU" smtClean="0"/>
              <a:t>чт 16.06.22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4988-34D2-4888-BCE8-CBA7537D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5.png"/><Relationship Id="rId7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3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5.png"/><Relationship Id="rId7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5.png"/><Relationship Id="rId7" Type="http://schemas.openxmlformats.org/officeDocument/2006/relationships/image" Target="../media/image56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5.png"/><Relationship Id="rId7" Type="http://schemas.openxmlformats.org/officeDocument/2006/relationships/image" Target="../media/image6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5.png"/><Relationship Id="rId7" Type="http://schemas.openxmlformats.org/officeDocument/2006/relationships/image" Target="../media/image7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5.png"/><Relationship Id="rId7" Type="http://schemas.openxmlformats.org/officeDocument/2006/relationships/image" Target="../media/image8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0DC5369F-BE91-4E8D-AA2C-777D2F7B7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021" y="564502"/>
            <a:ext cx="4804365" cy="61631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4BE67DE4-EE3A-4125-AFC0-29E459F7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346" y="83479"/>
            <a:ext cx="8374074" cy="4096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Поселение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Щаповское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в городе Москве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DAD4037-81F1-4BD4-9E5E-92BF3D2958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176"/>
          <a:stretch>
            <a:fillRect/>
          </a:stretch>
        </p:blipFill>
        <p:spPr>
          <a:xfrm>
            <a:off x="602330" y="5235151"/>
            <a:ext cx="1499861" cy="1253519"/>
          </a:xfr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022A6DD-626E-40A1-8554-BB6FFA57B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0" y="969512"/>
            <a:ext cx="1499861" cy="13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831B41F-C867-4958-8DC0-B22932C98B7D}"/>
              </a:ext>
            </a:extLst>
          </p:cNvPr>
          <p:cNvSpPr txBox="1"/>
          <p:nvPr/>
        </p:nvSpPr>
        <p:spPr>
          <a:xfrm>
            <a:off x="441399" y="431694"/>
            <a:ext cx="1930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имволика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A6BE580-9016-400F-A250-4C1532A2E09F}"/>
              </a:ext>
            </a:extLst>
          </p:cNvPr>
          <p:cNvSpPr txBox="1"/>
          <p:nvPr/>
        </p:nvSpPr>
        <p:spPr>
          <a:xfrm>
            <a:off x="7674107" y="3472460"/>
            <a:ext cx="430297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Моя Родина малая мне знакома до боли,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Красота небывалая, дорогое Подолье.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Все дороги изъезжены, все тропинки исхожены,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Работящая, нежная моя малая Родина.</a:t>
            </a:r>
          </a:p>
          <a:p>
            <a:pPr algn="ctr"/>
            <a:endParaRPr lang="ru-RU" sz="1200" b="0" i="0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algn="ctr"/>
            <a:r>
              <a:rPr lang="ru-RU" sz="1200" b="0" i="0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Пр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: В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Щапово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моём золото лесов,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Жемчуга снегов, изумруд полей,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Зеркала прудов, краше нет людей,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Звонче голосов и колоколов.</a:t>
            </a:r>
          </a:p>
          <a:p>
            <a:pPr algn="ctr"/>
            <a:endParaRPr lang="ru-RU" sz="1200" b="0" i="0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Моё </a:t>
            </a:r>
            <a:r>
              <a:rPr lang="ru-RU" sz="1200" b="0" i="0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Щапово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милое, ты историей славишься,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Своей гордою силою, своей скромностью нравишься.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Я любуюсь тобою и зимою, и осенью,</a:t>
            </a:r>
          </a:p>
          <a:p>
            <a:pPr algn="ctr"/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Сумасшедшей весною </a:t>
            </a:r>
            <a:r>
              <a:rPr lang="ru-RU" sz="1200" dirty="0">
                <a:solidFill>
                  <a:srgbClr val="000000"/>
                </a:solidFill>
                <a:latin typeface="Constantia" panose="02030602050306030303" pitchFamily="18" charset="0"/>
              </a:rPr>
              <a:t>и 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летними росами.</a:t>
            </a:r>
          </a:p>
          <a:p>
            <a:pPr algn="r"/>
            <a:endParaRPr lang="ru-RU" sz="11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algn="r"/>
            <a:r>
              <a:rPr lang="ru-RU" sz="1100" dirty="0">
                <a:solidFill>
                  <a:srgbClr val="000000"/>
                </a:solidFill>
                <a:latin typeface="Constantia" panose="02030602050306030303" pitchFamily="18" charset="0"/>
              </a:rPr>
              <a:t>Сл. </a:t>
            </a:r>
            <a:r>
              <a:rPr lang="ru-RU" sz="1100" dirty="0" err="1">
                <a:solidFill>
                  <a:srgbClr val="000000"/>
                </a:solidFill>
                <a:latin typeface="Constantia" panose="02030602050306030303" pitchFamily="18" charset="0"/>
              </a:rPr>
              <a:t>Л.Панковой</a:t>
            </a:r>
            <a:r>
              <a:rPr lang="ru-RU" sz="1100" dirty="0">
                <a:solidFill>
                  <a:srgbClr val="000000"/>
                </a:solidFill>
                <a:latin typeface="Constantia" panose="02030602050306030303" pitchFamily="18" charset="0"/>
              </a:rPr>
              <a:t>, </a:t>
            </a:r>
            <a:r>
              <a:rPr lang="ru-RU" sz="1100" dirty="0" err="1">
                <a:solidFill>
                  <a:srgbClr val="000000"/>
                </a:solidFill>
                <a:latin typeface="Constantia" panose="02030602050306030303" pitchFamily="18" charset="0"/>
              </a:rPr>
              <a:t>Н.Исаенко</a:t>
            </a:r>
            <a:r>
              <a:rPr lang="ru-RU" sz="11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endParaRPr lang="ru-RU" sz="1100" b="0" i="0" dirty="0">
              <a:solidFill>
                <a:srgbClr val="000000"/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FB93C7C-72B5-4732-A81B-D40AA8F43090}"/>
              </a:ext>
            </a:extLst>
          </p:cNvPr>
          <p:cNvSpPr txBox="1"/>
          <p:nvPr/>
        </p:nvSpPr>
        <p:spPr>
          <a:xfrm>
            <a:off x="214912" y="2654561"/>
            <a:ext cx="2391602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являются официальными символами поселения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Щаповское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 города Москвы и отражают исторические, культурные, социально-экономические, национальные и иные местные традиции. </a:t>
            </a:r>
          </a:p>
          <a:p>
            <a:pPr algn="ctr"/>
            <a:endParaRPr lang="ru-RU" sz="1100" dirty="0">
              <a:solidFill>
                <a:srgbClr val="0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11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Герб языком символов и аллегорий символизирует природные, культурные и исторические особенности поселения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Щаповское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956A107-3CD9-41BB-AA34-C11FB6C453AB}"/>
              </a:ext>
            </a:extLst>
          </p:cNvPr>
          <p:cNvSpPr txBox="1"/>
          <p:nvPr/>
        </p:nvSpPr>
        <p:spPr>
          <a:xfrm>
            <a:off x="1046580" y="2298476"/>
            <a:ext cx="75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герб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93A357C-E000-4782-8CF3-8BF7BAC119FC}"/>
              </a:ext>
            </a:extLst>
          </p:cNvPr>
          <p:cNvSpPr txBox="1"/>
          <p:nvPr/>
        </p:nvSpPr>
        <p:spPr>
          <a:xfrm>
            <a:off x="1046580" y="4865819"/>
            <a:ext cx="93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флаг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A9E3B6E-5E5E-4966-8154-5A6D8F554FFB}"/>
              </a:ext>
            </a:extLst>
          </p:cNvPr>
          <p:cNvSpPr txBox="1"/>
          <p:nvPr/>
        </p:nvSpPr>
        <p:spPr>
          <a:xfrm>
            <a:off x="9484077" y="3064485"/>
            <a:ext cx="68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гимн</a:t>
            </a:r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70EB123-F066-4E4B-9E2A-8C1768536BE3}"/>
              </a:ext>
            </a:extLst>
          </p:cNvPr>
          <p:cNvSpPr txBox="1"/>
          <p:nvPr/>
        </p:nvSpPr>
        <p:spPr>
          <a:xfrm>
            <a:off x="7674109" y="949866"/>
            <a:ext cx="43029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Поселение </a:t>
            </a:r>
            <a:r>
              <a:rPr lang="ru-RU" sz="1600" dirty="0" err="1"/>
              <a:t>Щаповское</a:t>
            </a:r>
            <a:r>
              <a:rPr lang="ru-RU" sz="1600" dirty="0"/>
              <a:t> — муниципальное образование и административная единица в составе Троицкого административного округа Москвы. </a:t>
            </a:r>
          </a:p>
          <a:p>
            <a:pPr algn="ctr"/>
            <a:r>
              <a:rPr lang="ru-RU" sz="1600" dirty="0"/>
              <a:t>Общая площадь — 86,88 км². </a:t>
            </a:r>
          </a:p>
          <a:p>
            <a:pPr algn="ctr"/>
            <a:r>
              <a:rPr lang="ru-RU" sz="1600" dirty="0"/>
              <a:t>Включает 19 населённых пунктов: 6 поселков, 12 деревень, 1 село и 55 СНТ. Административный центр — посёлок </a:t>
            </a:r>
            <a:r>
              <a:rPr lang="ru-RU" sz="1600" dirty="0" err="1"/>
              <a:t>Щапово</a:t>
            </a:r>
            <a:r>
              <a:rPr lang="ru-RU" sz="1600" dirty="0"/>
              <a:t>. </a:t>
            </a:r>
          </a:p>
          <a:p>
            <a:pPr algn="ctr"/>
            <a:endParaRPr lang="ru-RU" sz="1400" dirty="0"/>
          </a:p>
          <a:p>
            <a:pPr algn="ctr"/>
            <a:endParaRPr lang="ru-RU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C83A3EA-39BC-4527-8F5A-91F0BC3719D1}"/>
              </a:ext>
            </a:extLst>
          </p:cNvPr>
          <p:cNvSpPr txBox="1"/>
          <p:nvPr/>
        </p:nvSpPr>
        <p:spPr>
          <a:xfrm>
            <a:off x="8599039" y="510905"/>
            <a:ext cx="2453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</a:t>
            </a:r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нформация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276EE2A-126A-ABB0-0744-3F9CDB7FF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86" y="5555703"/>
            <a:ext cx="10572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87FD1734-9930-25CC-1A0B-D2E4ADBC6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30038" r="4389" b="13258"/>
          <a:stretch/>
        </p:blipFill>
        <p:spPr bwMode="auto">
          <a:xfrm>
            <a:off x="67004" y="1584393"/>
            <a:ext cx="2523349" cy="13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6200EA13-AFF0-8202-D8CF-69BFD14E9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34512" r="22999" b="9447"/>
          <a:stretch/>
        </p:blipFill>
        <p:spPr bwMode="auto">
          <a:xfrm>
            <a:off x="63335" y="3300419"/>
            <a:ext cx="2527018" cy="136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C7D6C4-C06D-B35F-C332-397897167911}"/>
              </a:ext>
            </a:extLst>
          </p:cNvPr>
          <p:cNvSpPr txBox="1"/>
          <p:nvPr/>
        </p:nvSpPr>
        <p:spPr>
          <a:xfrm>
            <a:off x="63335" y="4809962"/>
            <a:ext cx="25233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 2015-2016 гг. проведено комплексное благоустройство территории парка усадьбы </a:t>
            </a:r>
            <a:r>
              <a:rPr lang="ru-RU" sz="1600" dirty="0" err="1"/>
              <a:t>Александрово-Щапово</a:t>
            </a:r>
            <a:r>
              <a:rPr lang="ru-RU" sz="1600" dirty="0"/>
              <a:t>, а также реконструкция памятного знака </a:t>
            </a:r>
            <a:r>
              <a:rPr lang="ru-RU" sz="1600" dirty="0" err="1"/>
              <a:t>И.В.Щапову</a:t>
            </a:r>
            <a:endParaRPr lang="ru-RU" sz="1600" dirty="0"/>
          </a:p>
        </p:txBody>
      </p:sp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2418ED33-EFC7-8E11-2FD0-DFECF26C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93" y="3459357"/>
            <a:ext cx="4894223" cy="32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="" xmlns:a16="http://schemas.microsoft.com/office/drawing/2014/main" id="{0F77B341-2193-EFE9-E542-B188716AD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r="14221" b="4445"/>
          <a:stretch/>
        </p:blipFill>
        <p:spPr bwMode="auto">
          <a:xfrm>
            <a:off x="7608656" y="3477708"/>
            <a:ext cx="4520009" cy="32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10F67E02-166D-AC88-2DBD-FB892EEF1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9" b="11522"/>
          <a:stretch/>
        </p:blipFill>
        <p:spPr bwMode="auto">
          <a:xfrm>
            <a:off x="9994486" y="1475427"/>
            <a:ext cx="1864289" cy="18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B015C8B-DC1F-73FB-3882-0C501116572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943"/>
          <a:stretch/>
        </p:blipFill>
        <p:spPr>
          <a:xfrm>
            <a:off x="2707680" y="1475427"/>
            <a:ext cx="3383467" cy="19035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9CB52EF-5BD6-403B-FE2E-1C2A3369CC9F}"/>
              </a:ext>
            </a:extLst>
          </p:cNvPr>
          <p:cNvSpPr txBox="1"/>
          <p:nvPr/>
        </p:nvSpPr>
        <p:spPr>
          <a:xfrm>
            <a:off x="269966" y="2954017"/>
            <a:ext cx="209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E50F463-FD3F-AA63-FAB5-8F36B8775C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526" y="1475427"/>
            <a:ext cx="3574581" cy="18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3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FF9966C-2AE7-340D-AE19-56B8BBC86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247" y="3738323"/>
            <a:ext cx="3816636" cy="2734402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AA713A48-067F-B74B-7533-CE11CF6BA3C8}"/>
              </a:ext>
            </a:extLst>
          </p:cNvPr>
          <p:cNvSpPr txBox="1">
            <a:spLocks/>
          </p:cNvSpPr>
          <p:nvPr/>
        </p:nvSpPr>
        <p:spPr>
          <a:xfrm>
            <a:off x="8003566" y="2504907"/>
            <a:ext cx="4188434" cy="97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prstClr val="black"/>
                </a:solidFill>
                <a:latin typeface="Constantia" panose="02030602050306030303" pitchFamily="18" charset="0"/>
              </a:rPr>
              <a:t>В 2017 году установлен элемент «Оружие Победы» мемориального комплекса 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B2EF8CA0-CDD6-3A44-6DE4-206757D0F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8689" y="1515041"/>
            <a:ext cx="3814505" cy="147868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2016 году обновлен памятник воинам-землякам, участникам Великой Отечественной войны 1941-1945 гг.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2CAD52-7364-4361-C192-148C2EFDC2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t="25343" r="15894"/>
          <a:stretch/>
        </p:blipFill>
        <p:spPr>
          <a:xfrm>
            <a:off x="317942" y="1549457"/>
            <a:ext cx="2895466" cy="2232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B56434A-EA31-E483-6801-93DFF23815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05" y="3432652"/>
            <a:ext cx="4588945" cy="30400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F3B8E6B-FC96-C78D-042E-2FB7141D3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1" y="4533581"/>
            <a:ext cx="2850588" cy="19391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E6A5D2A-5A24-E95E-A397-F0CB0DFCDCD3}"/>
              </a:ext>
            </a:extLst>
          </p:cNvPr>
          <p:cNvSpPr txBox="1"/>
          <p:nvPr/>
        </p:nvSpPr>
        <p:spPr>
          <a:xfrm>
            <a:off x="612096" y="3972977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4127834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одзаголовок 2">
            <a:extLst>
              <a:ext uri="{FF2B5EF4-FFF2-40B4-BE49-F238E27FC236}">
                <a16:creationId xmlns="" xmlns:a16="http://schemas.microsoft.com/office/drawing/2014/main" id="{A0ED6699-87B6-8204-2416-31B0A8274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5147" y="1276389"/>
            <a:ext cx="8053023" cy="100786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2015 году проведено благоустройство площади перед ДК «Солнечный»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DEE945ED-0A92-DE46-BAF3-4925D378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4380" y="1820203"/>
            <a:ext cx="2426453" cy="167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="" xmlns:a16="http://schemas.microsoft.com/office/drawing/2014/main" id="{82413EFD-BAB7-58C2-8DFD-E36F5A8C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2501"/>
          <a:stretch/>
        </p:blipFill>
        <p:spPr bwMode="auto">
          <a:xfrm>
            <a:off x="222356" y="1675679"/>
            <a:ext cx="7775492" cy="505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B7E52A1-D93C-6271-CBBE-C66C83D013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71" y="5579417"/>
            <a:ext cx="1165286" cy="112147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EE8325A-12EA-365D-CA79-830E6919A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380" y="5115347"/>
            <a:ext cx="2426453" cy="16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="" xmlns:a16="http://schemas.microsoft.com/office/drawing/2014/main" id="{7B27BFF1-F0BC-F797-FE55-126747E95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8"/>
          <a:stretch/>
        </p:blipFill>
        <p:spPr bwMode="auto">
          <a:xfrm>
            <a:off x="9634380" y="3582199"/>
            <a:ext cx="2426452" cy="14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2C76F7D-7A1A-4DB6-EE61-6BC7FE1F218B}"/>
              </a:ext>
            </a:extLst>
          </p:cNvPr>
          <p:cNvSpPr txBox="1"/>
          <p:nvPr/>
        </p:nvSpPr>
        <p:spPr>
          <a:xfrm>
            <a:off x="9787828" y="1435240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4070738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2A42481-AB1E-6B0D-5757-533548D13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881" y="2268071"/>
            <a:ext cx="7790475" cy="43821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9D03A7CD-65A0-7A04-D5F8-F8709D282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8" b="16912"/>
          <a:stretch/>
        </p:blipFill>
        <p:spPr bwMode="auto">
          <a:xfrm>
            <a:off x="229644" y="1530461"/>
            <a:ext cx="3259659" cy="22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F9754A92-3D52-2072-15C0-90AB4A42F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5" y="3792777"/>
            <a:ext cx="3259659" cy="19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81EEC6-CF63-D1BB-9CA7-047983B8A19F}"/>
              </a:ext>
            </a:extLst>
          </p:cNvPr>
          <p:cNvSpPr txBox="1"/>
          <p:nvPr/>
        </p:nvSpPr>
        <p:spPr>
          <a:xfrm>
            <a:off x="3579003" y="1459902"/>
            <a:ext cx="701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Constantia" panose="02030602050306030303" pitchFamily="18" charset="0"/>
              </a:rPr>
              <a:t>В 2018 году открыт новый детский сад на 225 мест</a:t>
            </a:r>
          </a:p>
          <a:p>
            <a:pPr algn="ctr"/>
            <a:endParaRPr lang="ru-RU" sz="20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5D81A99-F68B-507D-D060-38E735F27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1" y="5864490"/>
            <a:ext cx="870232" cy="923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0635D56-03C2-782C-DAAA-E96A48A0B4A4}"/>
              </a:ext>
            </a:extLst>
          </p:cNvPr>
          <p:cNvSpPr txBox="1"/>
          <p:nvPr/>
        </p:nvSpPr>
        <p:spPr>
          <a:xfrm>
            <a:off x="1106943" y="5819748"/>
            <a:ext cx="2563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Школа № 2075 Дошкольное отделение № 4, 5</a:t>
            </a:r>
          </a:p>
        </p:txBody>
      </p:sp>
    </p:spTree>
    <p:extLst>
      <p:ext uri="{BB962C8B-B14F-4D97-AF65-F5344CB8AC3E}">
        <p14:creationId xmlns:p14="http://schemas.microsoft.com/office/powerpoint/2010/main" val="3851390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5D3FB81C-7BC7-348D-1F2F-64BAA698A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442" y="1224556"/>
            <a:ext cx="8828948" cy="75225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На территории поселения обновлено и построено  35  детских игровых площадок, отвечающих современным требованиям</a:t>
            </a:r>
          </a:p>
        </p:txBody>
      </p:sp>
      <p:pic>
        <p:nvPicPr>
          <p:cNvPr id="14" name="Picture 12" descr="C:\Users\e.truhova\Desktop\стенды\дип парк после.JPG">
            <a:extLst>
              <a:ext uri="{FF2B5EF4-FFF2-40B4-BE49-F238E27FC236}">
                <a16:creationId xmlns="" xmlns:a16="http://schemas.microsoft.com/office/drawing/2014/main" id="{F2E28BE7-DA70-97A1-42D9-3E78A2B9F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14920" b="3372"/>
          <a:stretch/>
        </p:blipFill>
        <p:spPr bwMode="auto">
          <a:xfrm>
            <a:off x="7198572" y="2384647"/>
            <a:ext cx="4812486" cy="414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C43B29A-64F5-9534-04AC-35F81BBEB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42" y="2147667"/>
            <a:ext cx="3316058" cy="2198865"/>
          </a:xfrm>
          <a:prstGeom prst="rect">
            <a:avLst/>
          </a:prstGeom>
        </p:spPr>
      </p:pic>
      <p:pic>
        <p:nvPicPr>
          <p:cNvPr id="9222" name="Picture 6" descr="В Щапово обнаружен летучий голландец">
            <a:extLst>
              <a:ext uri="{FF2B5EF4-FFF2-40B4-BE49-F238E27FC236}">
                <a16:creationId xmlns="" xmlns:a16="http://schemas.microsoft.com/office/drawing/2014/main" id="{CFEB11AA-1B4C-3BD1-C354-81FFF4A3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42" y="4346532"/>
            <a:ext cx="3316058" cy="23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E55B5C60-F42F-B9E7-0329-947932B75F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8" b="6018"/>
          <a:stretch/>
        </p:blipFill>
        <p:spPr>
          <a:xfrm>
            <a:off x="3634786" y="2147668"/>
            <a:ext cx="3492523" cy="2291192"/>
          </a:xfrm>
          <a:prstGeom prst="rect">
            <a:avLst/>
          </a:prstGeom>
        </p:spPr>
      </p:pic>
      <p:pic>
        <p:nvPicPr>
          <p:cNvPr id="9224" name="Picture 8">
            <a:extLst>
              <a:ext uri="{FF2B5EF4-FFF2-40B4-BE49-F238E27FC236}">
                <a16:creationId xmlns="" xmlns:a16="http://schemas.microsoft.com/office/drawing/2014/main" id="{1D42F8E6-253D-9203-2986-53DC2F72F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2" t="12695" b="10753"/>
          <a:stretch/>
        </p:blipFill>
        <p:spPr bwMode="auto">
          <a:xfrm>
            <a:off x="3634785" y="4438860"/>
            <a:ext cx="3492523" cy="23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69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3F41068-9DD8-E2BA-EA79-F708772BF6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 r="6343" b="8980"/>
          <a:stretch/>
        </p:blipFill>
        <p:spPr>
          <a:xfrm>
            <a:off x="140636" y="2837201"/>
            <a:ext cx="4691491" cy="3714070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8BD45CD7-9A45-56EF-6D8C-EE0FD8B5C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442" y="1224556"/>
            <a:ext cx="8828948" cy="75225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nstantia" panose="02030602050306030303" pitchFamily="18" charset="0"/>
              </a:rPr>
              <a:t>Обустроен 21 объект спортивных и тренажерных площадок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0BEB4D-015F-89A5-776C-EE55965F436D}"/>
              </a:ext>
            </a:extLst>
          </p:cNvPr>
          <p:cNvSpPr txBox="1"/>
          <p:nvPr/>
        </p:nvSpPr>
        <p:spPr>
          <a:xfrm>
            <a:off x="1437247" y="2334451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1"/>
          <a:stretch/>
        </p:blipFill>
        <p:spPr bwMode="auto">
          <a:xfrm>
            <a:off x="4991893" y="1859622"/>
            <a:ext cx="7092077" cy="492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91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2EA816C1-24D3-E99A-3D8D-E6A45183E1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87A5AAC-A6DA-6F68-9959-93DD90C54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22" b="14775"/>
          <a:stretch/>
        </p:blipFill>
        <p:spPr>
          <a:xfrm>
            <a:off x="248193" y="1824399"/>
            <a:ext cx="4630661" cy="2155243"/>
          </a:xfrm>
          <a:prstGeom prst="rect">
            <a:avLst/>
          </a:prstGeom>
        </p:spPr>
      </p:pic>
      <p:pic>
        <p:nvPicPr>
          <p:cNvPr id="8196" name="Picture 4" descr="В поселке Щапово обновили площадку для выгула собак">
            <a:extLst>
              <a:ext uri="{FF2B5EF4-FFF2-40B4-BE49-F238E27FC236}">
                <a16:creationId xmlns="" xmlns:a16="http://schemas.microsoft.com/office/drawing/2014/main" id="{112DE418-DBD2-DF9E-BA82-B83FD37E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2" y="4123542"/>
            <a:ext cx="4630661" cy="260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FED227-F7AB-AA91-2047-7E396697A3A4}"/>
              </a:ext>
            </a:extLst>
          </p:cNvPr>
          <p:cNvSpPr txBox="1"/>
          <p:nvPr/>
        </p:nvSpPr>
        <p:spPr>
          <a:xfrm>
            <a:off x="361410" y="1448601"/>
            <a:ext cx="412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Обустроена площадка для выгула собак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2827D44-5A4A-822E-73E2-CD2F207015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727" y="2796369"/>
            <a:ext cx="6990080" cy="3931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4D4E14A-387D-A480-FDA4-A9AA9B99627A}"/>
              </a:ext>
            </a:extLst>
          </p:cNvPr>
          <p:cNvSpPr txBox="1"/>
          <p:nvPr/>
        </p:nvSpPr>
        <p:spPr>
          <a:xfrm>
            <a:off x="5058230" y="1850595"/>
            <a:ext cx="6990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Проведено благоустройство 31 дворовой территории площадью более 270 тысяч </a:t>
            </a:r>
            <a:r>
              <a:rPr lang="ru-RU" dirty="0" err="1"/>
              <a:t>кв.м</a:t>
            </a:r>
            <a:r>
              <a:rPr lang="ru-RU" dirty="0"/>
              <a:t>. Общая площадь благоустроенных общественных пространств составляет 135 тысяч квадратных метров. </a:t>
            </a:r>
          </a:p>
        </p:txBody>
      </p:sp>
    </p:spTree>
    <p:extLst>
      <p:ext uri="{BB962C8B-B14F-4D97-AF65-F5344CB8AC3E}">
        <p14:creationId xmlns:p14="http://schemas.microsoft.com/office/powerpoint/2010/main" val="148640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395B81-3A68-F1DB-1B01-2E55DBF29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6982" r="9653" b="6993"/>
          <a:stretch/>
        </p:blipFill>
        <p:spPr bwMode="auto">
          <a:xfrm>
            <a:off x="112667" y="1742914"/>
            <a:ext cx="2131505" cy="141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3623323-D85E-4F68-CD21-665F9949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" y="3640727"/>
            <a:ext cx="2107132" cy="124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4C2C7BA7-9246-02FE-C62C-965FB57C3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b="8827"/>
          <a:stretch/>
        </p:blipFill>
        <p:spPr bwMode="auto">
          <a:xfrm>
            <a:off x="103818" y="5177760"/>
            <a:ext cx="2107132" cy="136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E603C35-DD72-5AFF-A00D-36976B447438}"/>
              </a:ext>
            </a:extLst>
          </p:cNvPr>
          <p:cNvSpPr txBox="1"/>
          <p:nvPr/>
        </p:nvSpPr>
        <p:spPr>
          <a:xfrm>
            <a:off x="2531604" y="1326660"/>
            <a:ext cx="5904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рамках инвестиционного строительства построены и введены в эксплуатацию жилые многоквартирные дома № 51, 52, 53, 54, 56, 57, 58, 59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="" xmlns:a16="http://schemas.microsoft.com/office/drawing/2014/main" id="{A550F124-7D00-5012-3DDF-7516BBF80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8" t="8274" r="27687" b="19643"/>
          <a:stretch/>
        </p:blipFill>
        <p:spPr bwMode="auto">
          <a:xfrm>
            <a:off x="2332870" y="2590338"/>
            <a:ext cx="6059298" cy="39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="" xmlns:a16="http://schemas.microsoft.com/office/drawing/2014/main" id="{592A6F76-6C39-E0C7-18DD-35370607F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65" y="1841506"/>
            <a:ext cx="3377909" cy="25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="" xmlns:a16="http://schemas.microsoft.com/office/drawing/2014/main" id="{31343E27-F8AF-FCBB-8B2A-C6DBD32F4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4249" r="3033" b="9456"/>
          <a:stretch/>
        </p:blipFill>
        <p:spPr bwMode="auto">
          <a:xfrm>
            <a:off x="8480864" y="4450200"/>
            <a:ext cx="3377909" cy="2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99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.truhova\Desktop\стенды\бульвар до.jpg">
            <a:extLst>
              <a:ext uri="{FF2B5EF4-FFF2-40B4-BE49-F238E27FC236}">
                <a16:creationId xmlns="" xmlns:a16="http://schemas.microsoft.com/office/drawing/2014/main" id="{297916E0-9BA2-5D15-FC64-72F1B85C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511952"/>
            <a:ext cx="2643047" cy="199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80B12B96-658E-907A-F023-456B34A92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5236" y="1418030"/>
            <a:ext cx="7430390" cy="78043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2019 году появился пешеходный бульвар с зоной отдыха </a:t>
            </a:r>
          </a:p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и плоскостным фонтаном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38460A6-62D7-50C4-2388-843FA07FA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9" y="3892190"/>
            <a:ext cx="2643047" cy="25729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DB561D0-C451-B03D-58CE-D60ED12B8E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54" y="2436186"/>
            <a:ext cx="5418665" cy="39054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5F3D59D-081E-BBDC-F5E0-B335310231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19" y="4590592"/>
            <a:ext cx="3468991" cy="20859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5A9F071-5EFC-1703-7906-FBFE04420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4315" y="2076250"/>
            <a:ext cx="3468995" cy="2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92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07FC6BA-F76C-5FFE-383C-E29539E9B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01"/>
          <a:stretch/>
        </p:blipFill>
        <p:spPr>
          <a:xfrm>
            <a:off x="250876" y="2153903"/>
            <a:ext cx="6923315" cy="45743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001917-02BC-8C3C-11E3-78DE0EA7F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8374" y="4320369"/>
            <a:ext cx="4280747" cy="240792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BCA0ACC5-346B-3E82-2DA9-6513BD1DD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3209" r="39643" b="35423"/>
          <a:stretch/>
        </p:blipFill>
        <p:spPr bwMode="auto">
          <a:xfrm>
            <a:off x="7728374" y="1360525"/>
            <a:ext cx="4212750" cy="287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одзаголовок 2">
            <a:extLst>
              <a:ext uri="{FF2B5EF4-FFF2-40B4-BE49-F238E27FC236}">
                <a16:creationId xmlns="" xmlns:a16="http://schemas.microsoft.com/office/drawing/2014/main" id="{5EA6D97F-3139-1076-ECF4-3BCEE2599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76" y="1437916"/>
            <a:ext cx="6923315" cy="78043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Проведено комплексное благоустройство территории у здания Администрации поселения </a:t>
            </a:r>
            <a:r>
              <a:rPr lang="ru-RU" sz="1800" dirty="0" err="1">
                <a:solidFill>
                  <a:schemeClr val="tx1"/>
                </a:solidFill>
                <a:latin typeface="Constantia" panose="02030602050306030303" pitchFamily="18" charset="0"/>
              </a:rPr>
              <a:t>Щаповское</a:t>
            </a:r>
            <a:endParaRPr lang="ru-RU" sz="1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6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DA659EC3-23CF-49ED-AB41-3103DA0E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491" y="134932"/>
            <a:ext cx="8374074" cy="4096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Историческое наследие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38D7F92-AD54-459A-9969-DD12C5BF9783}"/>
              </a:ext>
            </a:extLst>
          </p:cNvPr>
          <p:cNvSpPr txBox="1"/>
          <p:nvPr/>
        </p:nvSpPr>
        <p:spPr>
          <a:xfrm>
            <a:off x="142786" y="4427343"/>
            <a:ext cx="83887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 конца XVII до начала XIX века усадьбой владел род дворян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Грушецких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Памятники архитектуры и ландшафта, дошедшие до наших дней, связаны с генерал-поручиком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В.В.Грушецким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В конце 18 века усадьба достигает расцвета и приобретает черты, характерные для дворянского поместья. В этот период построены церковь Успения Пресвятой Богородицы (1779 г.) и господский дом, разбит липовый парк, устроены каскадные пруды, построены оранжереи.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4862455-ED8C-4700-9F7F-C413F294B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8" t="39627" r="-117" b="1118"/>
          <a:stretch/>
        </p:blipFill>
        <p:spPr>
          <a:xfrm>
            <a:off x="78469" y="712708"/>
            <a:ext cx="8531524" cy="38763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ECB20F4-AA9C-A7D1-24A8-7E4772BC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663" y="5419725"/>
            <a:ext cx="1360026" cy="1378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0260B0B-54AF-FE9B-5EF5-9E9A277F69A2}"/>
              </a:ext>
            </a:extLst>
          </p:cNvPr>
          <p:cNvSpPr txBox="1"/>
          <p:nvPr/>
        </p:nvSpPr>
        <p:spPr>
          <a:xfrm>
            <a:off x="8674310" y="649188"/>
            <a:ext cx="334070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Основание села и усадьбы относится ко второй половине  XVI века. В наиболее раннем источнике - Писцовой книге1627 г. сообщается, что «свою старинную вотчину – село Александровское» боярин Василий Морозов дал в приданое за дочерью Марией князю Андрею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Голицину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Бояре Морозовы состояли в родстве с царским родом Романовых, родной брат владельца села </a:t>
            </a:r>
            <a:r>
              <a:rPr lang="ru-RU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Б.И.Морозов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(1590-1662 г.) был воспитателем юного царя Алексея Михайловича и фактическим правителем государства в первые годы его царствования.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18251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BF6833-20D7-5369-8516-4C2D351B36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6"/>
          <a:stretch/>
        </p:blipFill>
        <p:spPr>
          <a:xfrm>
            <a:off x="146422" y="4049715"/>
            <a:ext cx="2365557" cy="2403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65C5236-9182-0F58-B6E0-F296F15A8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2"/>
          <a:stretch/>
        </p:blipFill>
        <p:spPr>
          <a:xfrm>
            <a:off x="146422" y="1445308"/>
            <a:ext cx="2364514" cy="2571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E91CDBB-7992-56A9-47B1-5D11843B3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154695"/>
            <a:ext cx="5975322" cy="4481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E02016C-0D08-5B39-9E21-0FEC9329B40C}"/>
              </a:ext>
            </a:extLst>
          </p:cNvPr>
          <p:cNvSpPr txBox="1"/>
          <p:nvPr/>
        </p:nvSpPr>
        <p:spPr>
          <a:xfrm>
            <a:off x="2631614" y="2154695"/>
            <a:ext cx="346000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В состав технологической линии входят комбинированные решетки-песколовки, аэротенки с зонами нитрификации и денитрификации, вторичные отстойники, блок подачи реагента, блок доочистки с зернистыми фильтрами и мембранными модулями, блок ультрафиолетового обеззараживания. Качество очищенной воды соответствует существующим на данный момент технологическим нормативам.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0C4AB40-9FCF-78BA-13F9-6AF0860CA2E9}"/>
              </a:ext>
            </a:extLst>
          </p:cNvPr>
          <p:cNvSpPr txBox="1"/>
          <p:nvPr/>
        </p:nvSpPr>
        <p:spPr>
          <a:xfrm>
            <a:off x="5975322" y="146665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rgbClr val="000000"/>
                </a:solidFill>
                <a:latin typeface="PF Din"/>
              </a:rPr>
              <a:t>Проведена модернизация о</a:t>
            </a:r>
            <a:r>
              <a:rPr lang="ru-RU" b="0" i="1" dirty="0">
                <a:solidFill>
                  <a:srgbClr val="000000"/>
                </a:solidFill>
                <a:effectLst/>
                <a:latin typeface="PF Din"/>
              </a:rPr>
              <a:t>чистных сооружений </a:t>
            </a:r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производительностью 2000 м</a:t>
            </a:r>
            <a:r>
              <a:rPr lang="ru-RU" b="0" i="0" baseline="30000" dirty="0">
                <a:solidFill>
                  <a:srgbClr val="000000"/>
                </a:solidFill>
                <a:effectLst/>
                <a:latin typeface="PF Din"/>
              </a:rPr>
              <a:t>3</a:t>
            </a:r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/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F Din"/>
              </a:rPr>
              <a:t>сут</a:t>
            </a:r>
            <a:r>
              <a:rPr lang="ru-RU" b="0" i="0" dirty="0">
                <a:solidFill>
                  <a:srgbClr val="000000"/>
                </a:solidFill>
                <a:effectLst/>
                <a:latin typeface="PF Di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4953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3782CC73-058C-111C-64FD-86CCC11F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69" y="1833055"/>
            <a:ext cx="3342130" cy="235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 В здании спортивного  зала  Клуба «Заря» произвели работы по замене окон">
            <a:extLst>
              <a:ext uri="{FF2B5EF4-FFF2-40B4-BE49-F238E27FC236}">
                <a16:creationId xmlns="" xmlns:a16="http://schemas.microsoft.com/office/drawing/2014/main" id="{98B54BB6-3790-B485-125E-8FEAD7A80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12"/>
          <a:stretch/>
        </p:blipFill>
        <p:spPr bwMode="auto">
          <a:xfrm>
            <a:off x="245799" y="1833054"/>
            <a:ext cx="2708610" cy="23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A9DF3B5-8948-5313-BA95-183E834474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603"/>
          <a:stretch/>
        </p:blipFill>
        <p:spPr>
          <a:xfrm>
            <a:off x="3038708" y="3429000"/>
            <a:ext cx="5424215" cy="32718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5B63210-88A6-2C69-610C-833CBC5922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4069" y="4359165"/>
            <a:ext cx="3342130" cy="2341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642401F-DFB1-EDF4-D3B9-D97A2595E5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801" y="4285452"/>
            <a:ext cx="2708608" cy="2415443"/>
          </a:xfrm>
          <a:prstGeom prst="rect">
            <a:avLst/>
          </a:prstGeom>
        </p:spPr>
      </p:pic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AF1B1D5D-612C-3E8A-4522-D1265C5B9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3030" y="1435445"/>
            <a:ext cx="6833565" cy="72264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Проведены комплексные работы по косметическому </a:t>
            </a:r>
          </a:p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ремонту зала Спортивного клуба «Заря».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B09DBA6-F6F4-CFEC-C810-9EF7B09D5F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66" y="5830146"/>
            <a:ext cx="890843" cy="8707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DE274B4-68C9-2B81-492A-E6AE749CA2D1}"/>
              </a:ext>
            </a:extLst>
          </p:cNvPr>
          <p:cNvSpPr txBox="1"/>
          <p:nvPr/>
        </p:nvSpPr>
        <p:spPr>
          <a:xfrm>
            <a:off x="2702815" y="218276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Обустроены хоккейная площадка, футбольное поле 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с искусственной травой, волейбольная и многофункциональная спортивная площадка</a:t>
            </a:r>
          </a:p>
        </p:txBody>
      </p:sp>
    </p:spTree>
    <p:extLst>
      <p:ext uri="{BB962C8B-B14F-4D97-AF65-F5344CB8AC3E}">
        <p14:creationId xmlns:p14="http://schemas.microsoft.com/office/powerpoint/2010/main" val="1793627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B7F6109-FD8C-E788-8B56-6678C9094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434" y="3749088"/>
            <a:ext cx="5296358" cy="29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6082C63-977E-FF1F-B9BE-0EFE2EC785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99"/>
          <a:stretch/>
        </p:blipFill>
        <p:spPr>
          <a:xfrm>
            <a:off x="85539" y="2568584"/>
            <a:ext cx="6517847" cy="4159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6B0C837-10FA-3174-0938-DD516C008B15}"/>
              </a:ext>
            </a:extLst>
          </p:cNvPr>
          <p:cNvSpPr txBox="1"/>
          <p:nvPr/>
        </p:nvSpPr>
        <p:spPr>
          <a:xfrm>
            <a:off x="500747" y="1384267"/>
            <a:ext cx="10095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2020 году в </a:t>
            </a:r>
            <a:r>
              <a:rPr lang="ru-RU" dirty="0" err="1"/>
              <a:t>Щаповском</a:t>
            </a:r>
            <a:r>
              <a:rPr lang="ru-RU" dirty="0"/>
              <a:t> поселении открылся первый в Новой Москве «Мой социальный центр» (ныне Центр Московского долголетия). Это городское клубное пространство для жителей старшего возраста с различными вариациями клубных активностей.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DE4FFF-3259-A9E7-798E-F0C688D62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99" y="2040675"/>
            <a:ext cx="15049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862" y="1473430"/>
            <a:ext cx="4604220" cy="272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2" y="4329573"/>
            <a:ext cx="4589560" cy="23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4" b="11857"/>
          <a:stretch/>
        </p:blipFill>
        <p:spPr bwMode="auto">
          <a:xfrm>
            <a:off x="8102278" y="1428893"/>
            <a:ext cx="3756497" cy="526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5989" y="1473430"/>
            <a:ext cx="3058242" cy="5225116"/>
          </a:xfrm>
        </p:spPr>
        <p:txBody>
          <a:bodyPr>
            <a:normAutofit/>
          </a:bodyPr>
          <a:lstStyle/>
          <a:p>
            <a:endParaRPr lang="ru-RU" sz="1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2019 году в поселке </a:t>
            </a:r>
            <a:r>
              <a:rPr lang="ru-RU" sz="1800" dirty="0" err="1">
                <a:solidFill>
                  <a:schemeClr val="tx1"/>
                </a:solidFill>
                <a:latin typeface="Constantia" panose="02030602050306030303" pitchFamily="18" charset="0"/>
              </a:rPr>
              <a:t>Курилово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 открыли Памятник воинам-землякам, участникам ВОВ. </a:t>
            </a:r>
          </a:p>
          <a:p>
            <a:endParaRPr lang="ru-RU" sz="1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2020 установили стенды, посвященные событиям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1757778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39" y="129712"/>
            <a:ext cx="1088636" cy="11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63" y="2996953"/>
            <a:ext cx="7115709" cy="370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45" y="2996953"/>
            <a:ext cx="4597682" cy="370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3441" y="1602920"/>
            <a:ext cx="11435246" cy="2035621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В 2019 году в поселке </a:t>
            </a:r>
            <a:r>
              <a:rPr lang="ru-RU" sz="1800" dirty="0" err="1">
                <a:solidFill>
                  <a:schemeClr val="tx1"/>
                </a:solidFill>
                <a:latin typeface="Constantia" panose="02030602050306030303" pitchFamily="18" charset="0"/>
              </a:rPr>
              <a:t>Курилово</a:t>
            </a:r>
            <a:r>
              <a:rPr lang="ru-RU" sz="1800" dirty="0">
                <a:solidFill>
                  <a:schemeClr val="tx1"/>
                </a:solidFill>
                <a:latin typeface="Constantia" panose="02030602050306030303" pitchFamily="18" charset="0"/>
              </a:rPr>
              <a:t> проведено благоустройство пруда и прилегающей территории: полностью отремонтирован пруд с устройством габионов, установлен фонтан с подсветкой на поверхности воды, обустроены зоны тихого отдыха</a:t>
            </a:r>
          </a:p>
        </p:txBody>
      </p:sp>
    </p:spTree>
    <p:extLst>
      <p:ext uri="{BB962C8B-B14F-4D97-AF65-F5344CB8AC3E}">
        <p14:creationId xmlns:p14="http://schemas.microsoft.com/office/powerpoint/2010/main" val="1850458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139" y="129712"/>
            <a:ext cx="1088636" cy="11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2765131-C23B-40BC-B730-A4F6CF7418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13601" r="24801" b="23400"/>
          <a:stretch/>
        </p:blipFill>
        <p:spPr>
          <a:xfrm>
            <a:off x="241848" y="4467819"/>
            <a:ext cx="3172683" cy="224639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E208FA8-64B2-4A8D-B2AC-8A70C298E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8" y="1450696"/>
            <a:ext cx="3172683" cy="2095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8E02A8A-F06A-4EA1-8881-D8E537362D9B}"/>
              </a:ext>
            </a:extLst>
          </p:cNvPr>
          <p:cNvSpPr txBox="1"/>
          <p:nvPr/>
        </p:nvSpPr>
        <p:spPr>
          <a:xfrm>
            <a:off x="-80023" y="3546157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Constantia" panose="02030602050306030303" pitchFamily="18" charset="0"/>
              </a:rPr>
              <a:t>В 2020 году построена </a:t>
            </a:r>
            <a:r>
              <a:rPr lang="ru-RU" dirty="0" smtClean="0">
                <a:solidFill>
                  <a:prstClr val="black"/>
                </a:solidFill>
                <a:latin typeface="Constantia" panose="02030602050306030303" pitchFamily="18" charset="0"/>
              </a:rPr>
              <a:t>амбулатория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dirty="0">
                <a:solidFill>
                  <a:prstClr val="black"/>
                </a:solidFill>
                <a:latin typeface="Constantia" panose="02030602050306030303" pitchFamily="18" charset="0"/>
              </a:rPr>
              <a:t>в поселке </a:t>
            </a:r>
            <a:r>
              <a:rPr lang="ru-RU" dirty="0" err="1">
                <a:solidFill>
                  <a:prstClr val="black"/>
                </a:solidFill>
                <a:latin typeface="Constantia" panose="02030602050306030303" pitchFamily="18" charset="0"/>
              </a:rPr>
              <a:t>Курилово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2" descr="C:\Users\e.truhova\Desktop\Книга Щаповское\Амбулатория Курилов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35" y="1430924"/>
            <a:ext cx="7503459" cy="51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48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C377DF79-60AE-4C47-A70B-0F5D1E50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1" y="8991"/>
            <a:ext cx="10515600" cy="823913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Интересные факты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E88C10-E802-4C17-A7E2-7BCDE2BD1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1" y="832904"/>
            <a:ext cx="2064239" cy="2713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D071F0-CE90-41DA-B1BD-01FC9342389A}"/>
              </a:ext>
            </a:extLst>
          </p:cNvPr>
          <p:cNvSpPr txBox="1"/>
          <p:nvPr/>
        </p:nvSpPr>
        <p:spPr>
          <a:xfrm>
            <a:off x="8638271" y="3659827"/>
            <a:ext cx="35537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Дача булочника Д.И. Филиппова (начало 20 в.), в поселке Спортбазы. Совершенствуя торговлю, он создал прообраз существующей сегодня системы «пекарня — магазин» и первым в Москве придумал калачи на отрубях, сайки на соломе и сайки с изюмом.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D003550-C698-4705-AD47-5E8B96A3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71" y="766577"/>
            <a:ext cx="3300052" cy="279265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="" xmlns:a16="http://schemas.microsoft.com/office/drawing/2014/main" id="{1B8FC413-7337-4A6B-879C-9C21984D4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r="4158" b="9330"/>
          <a:stretch/>
        </p:blipFill>
        <p:spPr bwMode="auto">
          <a:xfrm>
            <a:off x="2582828" y="825963"/>
            <a:ext cx="2064239" cy="27332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42898E7-2D2A-4C87-8054-666AF9D4D184}"/>
              </a:ext>
            </a:extLst>
          </p:cNvPr>
          <p:cNvSpPr txBox="1"/>
          <p:nvPr/>
        </p:nvSpPr>
        <p:spPr>
          <a:xfrm>
            <a:off x="2285154" y="3559226"/>
            <a:ext cx="266435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00" dirty="0"/>
              <a:t>Часы фирмы «Ф. Винтер» были установлены на колокольне Успенской церкви села </a:t>
            </a:r>
            <a:r>
              <a:rPr lang="ru-RU" sz="1700" dirty="0" err="1"/>
              <a:t>Александрово</a:t>
            </a:r>
            <a:r>
              <a:rPr lang="ru-RU" sz="1700" dirty="0"/>
              <a:t> в 1889 г. И.В. Щаповым, владельцем усадьбы. «Удары времени» отбивает колокол первой половины 19 в. с отколотым кусочком «юбки».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53392B9-3EA2-4599-9368-21DE24859436}"/>
              </a:ext>
            </a:extLst>
          </p:cNvPr>
          <p:cNvSpPr txBox="1"/>
          <p:nvPr/>
        </p:nvSpPr>
        <p:spPr>
          <a:xfrm>
            <a:off x="126509" y="3559226"/>
            <a:ext cx="20642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Деревья-долгожители, современники </a:t>
            </a:r>
          </a:p>
          <a:p>
            <a:pPr algn="ctr"/>
            <a:r>
              <a:rPr lang="ru-RU" sz="1600" dirty="0"/>
              <a:t>Василия Петровича Морозова и эпохи Смутного времени (17 в.)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36BF972-4CC4-49B2-802E-216804F4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70" y="832904"/>
            <a:ext cx="3699598" cy="271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EA410BB-1F49-40FD-AFEF-FABA0AF0E0C2}"/>
              </a:ext>
            </a:extLst>
          </p:cNvPr>
          <p:cNvSpPr txBox="1"/>
          <p:nvPr/>
        </p:nvSpPr>
        <p:spPr>
          <a:xfrm>
            <a:off x="4944741" y="3531791"/>
            <a:ext cx="3322040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50" dirty="0"/>
              <a:t>Духовой орган, изготовленный в 1988г. чешской фирмой «</a:t>
            </a:r>
            <a:r>
              <a:rPr lang="ru-RU" sz="1650" dirty="0" err="1"/>
              <a:t>Reiger-Kloss</a:t>
            </a:r>
            <a:r>
              <a:rPr lang="ru-RU" sz="1650" dirty="0"/>
              <a:t>»,приобретён для агрофирмы «</a:t>
            </a:r>
            <a:r>
              <a:rPr lang="ru-RU" sz="1650" dirty="0" err="1"/>
              <a:t>Щапово</a:t>
            </a:r>
            <a:r>
              <a:rPr lang="ru-RU" sz="1650" dirty="0"/>
              <a:t>» по инициативе её директора Марата Марковича </a:t>
            </a:r>
            <a:r>
              <a:rPr lang="ru-RU" sz="1650" dirty="0" err="1"/>
              <a:t>Бойновича</a:t>
            </a:r>
            <a:r>
              <a:rPr lang="ru-RU" sz="1650" dirty="0"/>
              <a:t>. </a:t>
            </a:r>
          </a:p>
          <a:p>
            <a:pPr algn="ctr"/>
            <a:r>
              <a:rPr lang="ru-RU" sz="1650" dirty="0"/>
              <a:t>С 1995г. в здании бывшей сельскохозяйственной школы (ныне Музей истории усадьбы </a:t>
            </a:r>
            <a:r>
              <a:rPr lang="ru-RU" sz="1650" dirty="0" err="1"/>
              <a:t>Александрово-Щапово</a:t>
            </a:r>
            <a:r>
              <a:rPr lang="ru-RU" sz="1650" dirty="0"/>
              <a:t>) функционирует Органный зал им. Народного артиста России Олега Янченко</a:t>
            </a:r>
          </a:p>
        </p:txBody>
      </p:sp>
    </p:spTree>
    <p:extLst>
      <p:ext uri="{BB962C8B-B14F-4D97-AF65-F5344CB8AC3E}">
        <p14:creationId xmlns:p14="http://schemas.microsoft.com/office/powerpoint/2010/main" val="216626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C377DF79-60AE-4C47-A70B-0F5D1E50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424" y="49863"/>
            <a:ext cx="5197642" cy="56852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Культурное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 наследие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0A7C74-F89F-4F73-A527-8B4C76E87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3"/>
          <a:stretch/>
        </p:blipFill>
        <p:spPr>
          <a:xfrm>
            <a:off x="359644" y="1131448"/>
            <a:ext cx="4292316" cy="2585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FAB1BFC-AAD1-4B9C-B15E-BB94357C2631}"/>
              </a:ext>
            </a:extLst>
          </p:cNvPr>
          <p:cNvSpPr txBox="1"/>
          <p:nvPr/>
        </p:nvSpPr>
        <p:spPr>
          <a:xfrm>
            <a:off x="4803228" y="711034"/>
            <a:ext cx="71916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1889 г. усадьбу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Александрово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приобретает московский фабрикант Илья Васильевич Щапов. 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 нем были построены и открыты церковно-приходская школа, школа кружевниц, восстановлены строения и ландшафты усадьбы. По завещанию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И.В.Щапова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и на его деньги в 1903 г. была построена крупнейшая в России сельскохозяйственная школа, в здании которой сейчас находится музей истории усадьбы «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Александрово-Щапово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F677A0C-EFD3-8A2E-A6EA-FFC8B024F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3" t="6954" r="13534" b="18189"/>
          <a:stretch/>
        </p:blipFill>
        <p:spPr>
          <a:xfrm>
            <a:off x="4834759" y="3251444"/>
            <a:ext cx="2615738" cy="28955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98AE6EA-8DB3-954C-84D1-53DAAF9BD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6" y="5297213"/>
            <a:ext cx="1305581" cy="13055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2C4CF2E-8E3F-E335-98B7-F9C739F6C790}"/>
              </a:ext>
            </a:extLst>
          </p:cNvPr>
          <p:cNvSpPr txBox="1"/>
          <p:nvPr/>
        </p:nvSpPr>
        <p:spPr>
          <a:xfrm>
            <a:off x="401809" y="3979257"/>
            <a:ext cx="4292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Церковь Успения Пресвятой Богородицы 1779 г. с приделом Иоанна Воина 1850 г. Находится в ведении Русской Православной церкви.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03E0BDC-1760-1862-7F43-7498FE07372E}"/>
              </a:ext>
            </a:extLst>
          </p:cNvPr>
          <p:cNvSpPr txBox="1"/>
          <p:nvPr/>
        </p:nvSpPr>
        <p:spPr>
          <a:xfrm>
            <a:off x="4993769" y="6146966"/>
            <a:ext cx="2392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Памятник </a:t>
            </a:r>
            <a:r>
              <a:rPr lang="ru-RU" dirty="0" err="1"/>
              <a:t>И.В.Щапову</a:t>
            </a:r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6EEB795-67B1-D43F-FFC0-E6CC4963F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667" y="3112004"/>
            <a:ext cx="4109777" cy="28955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362BC8C-5FF6-8976-F2F2-C2ABC522D21B}"/>
              </a:ext>
            </a:extLst>
          </p:cNvPr>
          <p:cNvSpPr txBox="1"/>
          <p:nvPr/>
        </p:nvSpPr>
        <p:spPr>
          <a:xfrm>
            <a:off x="8124439" y="6100172"/>
            <a:ext cx="3388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МБУК Музей истории усадьбы </a:t>
            </a:r>
            <a:r>
              <a:rPr lang="ru-RU" dirty="0" err="1"/>
              <a:t>Александрово-Щапово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15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C377DF79-60AE-4C47-A70B-0F5D1E50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718" y="8991"/>
            <a:ext cx="4485374" cy="823913"/>
          </a:xfrm>
        </p:spPr>
        <p:txBody>
          <a:bodyPr>
            <a:normAutofit/>
          </a:bodyPr>
          <a:lstStyle/>
          <a:p>
            <a:pPr algn="ctr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Century Schoolbook" panose="02040604050505020304" pitchFamily="18" charset="0"/>
              </a:rPr>
              <a:t>Военные годы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0A6F57-77C1-396B-A470-5AFDC7B02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9" y="2888569"/>
            <a:ext cx="2247900" cy="3200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19D895-EF86-2F3E-D654-61BD5C0128AB}"/>
              </a:ext>
            </a:extLst>
          </p:cNvPr>
          <p:cNvSpPr txBox="1"/>
          <p:nvPr/>
        </p:nvSpPr>
        <p:spPr>
          <a:xfrm>
            <a:off x="273269" y="832904"/>
            <a:ext cx="76098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</a:rPr>
              <a:t> В 1812 г. в Александрове и его окрестностях были сражения с французами, о чём свидетельствуют находимые здесь ядра и другое оружие. По преданию, в селе был и сам Наполеон(но документально не подтверждено, во всяком случае, в 1812-м г., французы в селе точно стояли). Затем, в так называемом, «наполеоновском» усадебном доме был штаб корпуса генерал-лейтенанта графа А. И. Остермана-Толстого. 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B7D94EE-B71D-5CAB-E7F0-569556D5E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883"/>
          <a:stretch/>
        </p:blipFill>
        <p:spPr>
          <a:xfrm>
            <a:off x="2733023" y="3189908"/>
            <a:ext cx="5150069" cy="34969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7F196EB-9533-C1AE-6A2C-7CE0D9EC4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22" y="832904"/>
            <a:ext cx="3790709" cy="32578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D7864456-B892-314A-8474-917E0F297A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76" y="5245380"/>
            <a:ext cx="1391755" cy="14911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A1C2B7-123A-0198-0331-97209C5A6EB5}"/>
              </a:ext>
            </a:extLst>
          </p:cNvPr>
          <p:cNvSpPr txBox="1"/>
          <p:nvPr/>
        </p:nvSpPr>
        <p:spPr>
          <a:xfrm>
            <a:off x="8128021" y="4202009"/>
            <a:ext cx="37907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</a:rPr>
              <a:t>В сентябре-октябре 1812 года 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в селе </a:t>
            </a:r>
            <a:r>
              <a:rPr lang="ru-RU" dirty="0" err="1">
                <a:solidFill>
                  <a:srgbClr val="000000"/>
                </a:solidFill>
                <a:latin typeface="+mj-lt"/>
              </a:rPr>
              <a:t>Ознобишино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 проходили бои с войсками маршала Мюрата.</a:t>
            </a:r>
            <a:endParaRPr lang="ru-RU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4842915-F48C-EA76-D893-11BC06C65537}"/>
              </a:ext>
            </a:extLst>
          </p:cNvPr>
          <p:cNvSpPr txBox="1"/>
          <p:nvPr/>
        </p:nvSpPr>
        <p:spPr>
          <a:xfrm>
            <a:off x="3863393" y="2626959"/>
            <a:ext cx="290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Гроза 1812 года</a:t>
            </a:r>
          </a:p>
        </p:txBody>
      </p:sp>
    </p:spTree>
    <p:extLst>
      <p:ext uri="{BB962C8B-B14F-4D97-AF65-F5344CB8AC3E}">
        <p14:creationId xmlns:p14="http://schemas.microsoft.com/office/powerpoint/2010/main" val="1665520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5CB789C-6349-1422-504B-3A52E90FB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441" y="4554883"/>
            <a:ext cx="4939862" cy="23031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39F19BF-7B79-5873-B41B-E0C577069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" y="1860680"/>
            <a:ext cx="4118048" cy="262525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4BD95B4-4DC8-0665-2992-2123C1C6CF88}"/>
              </a:ext>
            </a:extLst>
          </p:cNvPr>
          <p:cNvSpPr txBox="1"/>
          <p:nvPr/>
        </p:nvSpPr>
        <p:spPr>
          <a:xfrm>
            <a:off x="488730" y="599622"/>
            <a:ext cx="11214539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4A4A4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усадьбы </a:t>
            </a:r>
            <a:r>
              <a:rPr lang="ru-RU" dirty="0" err="1">
                <a:solidFill>
                  <a:srgbClr val="4A4A4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Александрово-Щапово</a:t>
            </a:r>
            <a:r>
              <a:rPr lang="ru-RU" dirty="0">
                <a:solidFill>
                  <a:srgbClr val="4A4A4A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годы Великой Отечественной войны располагались боевые позиции зенитно-прожекторного полка. Защита столицы проходила следующим образом: система противовоздушной обороны строилась в виде колец вокруг Москвы, город окружили световой защитой, чтобы не пропустить вражеские самолеты.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8A8A54C-ABC9-1D4A-7484-EE82ED46B5A4}"/>
              </a:ext>
            </a:extLst>
          </p:cNvPr>
          <p:cNvSpPr txBox="1"/>
          <p:nvPr/>
        </p:nvSpPr>
        <p:spPr>
          <a:xfrm>
            <a:off x="4698124" y="1718953"/>
            <a:ext cx="700514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Москву окружал световой пояс, который делился на поля. В поселении </a:t>
            </a:r>
            <a:r>
              <a:rPr lang="ru-RU" dirty="0" err="1"/>
              <a:t>Щаповское</a:t>
            </a:r>
            <a:r>
              <a:rPr lang="ru-RU" dirty="0"/>
              <a:t> находилось седьмое световое поле, оно обозначалось 7СПП, эти поля поделили на зоны ответственности между зенитно-прожекторными полками. Территория современного </a:t>
            </a:r>
            <a:r>
              <a:rPr lang="ru-RU" dirty="0" err="1"/>
              <a:t>Щаповского</a:t>
            </a:r>
            <a:r>
              <a:rPr lang="ru-RU" dirty="0"/>
              <a:t> поселения входила в зону ответственности 19-го зенитно-прожекторного полка, командный пункт 4-ой роты находился в поселке </a:t>
            </a:r>
            <a:r>
              <a:rPr lang="ru-RU" dirty="0" err="1"/>
              <a:t>Курилово</a:t>
            </a:r>
            <a:r>
              <a:rPr lang="ru-RU" dirty="0"/>
              <a:t> (в здании машинно-тракторной станции). Позиции противовоздушной обороны сохранились практически до конца войны, но основные, горячие бои пришлись на два первых года. Потом немцы уже не рисковали бомбить Москву.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A442AC8-7D66-D6BB-96F7-C3EB2B92CE31}"/>
              </a:ext>
            </a:extLst>
          </p:cNvPr>
          <p:cNvSpPr txBox="1"/>
          <p:nvPr/>
        </p:nvSpPr>
        <p:spPr>
          <a:xfrm>
            <a:off x="3798515" y="4842474"/>
            <a:ext cx="32539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Прожектора и агрегатные машины 19-го Зенитно-прожекторного полка принимали участие в Победном световом салюте </a:t>
            </a:r>
          </a:p>
          <a:p>
            <a:pPr algn="ctr"/>
            <a:r>
              <a:rPr lang="ru-RU" dirty="0"/>
              <a:t>24 июня 1945 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080A865-F253-1A51-7B09-10C9FF3C4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11" y="5020964"/>
            <a:ext cx="1386357" cy="13709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6E7B00-2AF7-60BE-CDAA-A1566A311C82}"/>
              </a:ext>
            </a:extLst>
          </p:cNvPr>
          <p:cNvSpPr txBox="1"/>
          <p:nvPr/>
        </p:nvSpPr>
        <p:spPr>
          <a:xfrm>
            <a:off x="4019234" y="88815"/>
            <a:ext cx="4377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Эхо войны 1941-1945 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гг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957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9">
            <a:extLst>
              <a:ext uri="{FF2B5EF4-FFF2-40B4-BE49-F238E27FC236}">
                <a16:creationId xmlns="" xmlns:a16="http://schemas.microsoft.com/office/drawing/2014/main" id="{35753FFD-1827-AF0E-2C61-86914CD00296}"/>
              </a:ext>
            </a:extLst>
          </p:cNvPr>
          <p:cNvSpPr txBox="1">
            <a:spLocks/>
          </p:cNvSpPr>
          <p:nvPr/>
        </p:nvSpPr>
        <p:spPr>
          <a:xfrm>
            <a:off x="199698" y="1504024"/>
            <a:ext cx="11540358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  <a:cs typeface="Aharoni" panose="02010803020104030203" pitchFamily="2" charset="-79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1 июля 2012 года поселение </a:t>
            </a:r>
            <a:r>
              <a:rPr lang="ru-RU" sz="1800" b="1" dirty="0" err="1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Щаповское</a:t>
            </a:r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 вошло в состав Троицкого административного округа «Новой Москвы». </a:t>
            </a:r>
          </a:p>
          <a:p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    За этот период… Отремонтировано 69 дорог, протяженностью 76 км, общей площадью 396 тысяч </a:t>
            </a:r>
            <a:r>
              <a:rPr lang="ru-RU" sz="1800" b="1" dirty="0" err="1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кв.м</a:t>
            </a:r>
            <a:r>
              <a:rPr lang="ru-RU" sz="1800" b="1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B579505F-F992-378B-EF51-6C1AA831E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33945" b="1891"/>
          <a:stretch/>
        </p:blipFill>
        <p:spPr bwMode="auto">
          <a:xfrm>
            <a:off x="845044" y="2300542"/>
            <a:ext cx="10595858" cy="44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87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53E1BA7-81DB-1FCE-409B-0091C441B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777" y="5519294"/>
            <a:ext cx="1169470" cy="10991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FBE2F4-A6DA-C10E-495A-0A648A582494}"/>
              </a:ext>
            </a:extLst>
          </p:cNvPr>
          <p:cNvSpPr txBox="1"/>
          <p:nvPr/>
        </p:nvSpPr>
        <p:spPr>
          <a:xfrm>
            <a:off x="240945" y="1568664"/>
            <a:ext cx="34977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Выполнен ремонт первого этажа Музея истории усадьбы </a:t>
            </a:r>
            <a:r>
              <a:rPr lang="ru-RU" sz="1800" dirty="0" err="1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Александрово-Щапово</a:t>
            </a:r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 и приобретены экспонаты для оформления новой экспозиции.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53C27B8-42DC-B5DB-FC0A-4D05273803A8}"/>
              </a:ext>
            </a:extLst>
          </p:cNvPr>
          <p:cNvSpPr txBox="1"/>
          <p:nvPr/>
        </p:nvSpPr>
        <p:spPr>
          <a:xfrm>
            <a:off x="8484139" y="1920583"/>
            <a:ext cx="35378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В музее 5 экспозиционных залов и два выставочных, которые всегда готовы удивить посетителей разнообразием выставок и уникальностью экспонатов.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="" xmlns:a16="http://schemas.microsoft.com/office/drawing/2014/main" id="{C41BEAB2-3201-3B31-A777-29D8C57A6A26}"/>
              </a:ext>
            </a:extLst>
          </p:cNvPr>
          <p:cNvSpPr txBox="1">
            <a:spLocks/>
          </p:cNvSpPr>
          <p:nvPr/>
        </p:nvSpPr>
        <p:spPr>
          <a:xfrm>
            <a:off x="4085103" y="4441655"/>
            <a:ext cx="4307379" cy="823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Фонды музея насчитывают более </a:t>
            </a:r>
          </a:p>
          <a:p>
            <a:r>
              <a:rPr lang="ru-RU" sz="1800" dirty="0">
                <a:solidFill>
                  <a:schemeClr val="tx1"/>
                </a:solidFill>
                <a:latin typeface="+mj-lt"/>
                <a:cs typeface="Aharoni" panose="02010803020104030203" pitchFamily="2" charset="-79"/>
              </a:rPr>
              <a:t>11 тыс. экспонатов, преимущественно подлинников.</a:t>
            </a:r>
          </a:p>
          <a:p>
            <a:pPr algn="l"/>
            <a:endParaRPr lang="ru-RU" sz="1800" dirty="0">
              <a:solidFill>
                <a:schemeClr val="tx1"/>
              </a:solidFill>
              <a:latin typeface="+mj-lt"/>
              <a:cs typeface="Aharoni" panose="02010803020104030203" pitchFamily="2" charset="-79"/>
            </a:endParaRPr>
          </a:p>
          <a:p>
            <a:pPr algn="l"/>
            <a:endParaRPr lang="ru-RU" sz="1800" dirty="0">
              <a:solidFill>
                <a:schemeClr val="tx1"/>
              </a:solidFill>
              <a:latin typeface="+mj-lt"/>
              <a:cs typeface="Aharoni" panose="02010803020104030203" pitchFamily="2" charset="-79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E803FBA6-E4F0-C7CD-B169-0D9D4FCD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25" y="1397242"/>
            <a:ext cx="4307380" cy="2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358A43AE-0CAF-0DC6-F580-4EEB7D1EE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/>
          <a:stretch/>
        </p:blipFill>
        <p:spPr bwMode="auto">
          <a:xfrm>
            <a:off x="8514718" y="3899888"/>
            <a:ext cx="3537885" cy="2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="" xmlns:a16="http://schemas.microsoft.com/office/drawing/2014/main" id="{601D12F6-58B4-49B1-1AF5-FF34FABBC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9"/>
          <a:stretch/>
        </p:blipFill>
        <p:spPr bwMode="auto">
          <a:xfrm>
            <a:off x="78240" y="3899888"/>
            <a:ext cx="3780914" cy="28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8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6442" y="0"/>
            <a:ext cx="4464496" cy="86409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Constantia" panose="02030602050306030303" pitchFamily="18" charset="0"/>
              </a:rPr>
              <a:t>ХРАНИМ ТРАДИЦИИ,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938" y="157105"/>
            <a:ext cx="4624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ЖИВЕМ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НАСТОЯЩИМ</a:t>
            </a:r>
            <a:endParaRPr lang="ru-RU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1881" y="647856"/>
            <a:ext cx="409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</a:rPr>
              <a:t>СТРОИМ БУДУЩЕЕ!</a:t>
            </a:r>
          </a:p>
        </p:txBody>
      </p:sp>
      <p:pic>
        <p:nvPicPr>
          <p:cNvPr id="2050" name="Picture 2" descr="E:\стенды\dfda3b5cc19f8369a0f9d73ed82962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0" y="129711"/>
            <a:ext cx="967269" cy="120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0-летие ТиНАО">
            <a:extLst>
              <a:ext uri="{FF2B5EF4-FFF2-40B4-BE49-F238E27FC236}">
                <a16:creationId xmlns="" xmlns:a16="http://schemas.microsoft.com/office/drawing/2014/main" id="{416DB581-1627-45EF-BDEC-5981CECC9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558" y="129711"/>
            <a:ext cx="1173217" cy="118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0EA974E8-3458-E3E5-3450-35F2FBC1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4" y="1536408"/>
            <a:ext cx="7083973" cy="519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EB9AF9B2-58E6-FEAE-8994-74D12C53E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1" y="1318322"/>
            <a:ext cx="4297027" cy="281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552A7AF-FAD1-108E-993B-49DA262D4F37}"/>
              </a:ext>
            </a:extLst>
          </p:cNvPr>
          <p:cNvSpPr txBox="1"/>
          <p:nvPr/>
        </p:nvSpPr>
        <p:spPr>
          <a:xfrm>
            <a:off x="211911" y="4170530"/>
            <a:ext cx="472795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Господский дом</a:t>
            </a:r>
            <a:r>
              <a:rPr lang="ru-RU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— построен во второй половине XVIII — конце XIX века, предположительно, по проекту архитектора Ф. О. Шехтеля. </a:t>
            </a:r>
            <a:r>
              <a:rPr lang="ru-RU" sz="1500" b="1" dirty="0">
                <a:solidFill>
                  <a:srgbClr val="333333"/>
                </a:solidFill>
                <a:latin typeface="Arial" panose="020B0604020202020204" pitchFamily="34" charset="0"/>
              </a:rPr>
              <a:t>В 2015 году проведены ремонтные работы</a:t>
            </a:r>
            <a:r>
              <a:rPr lang="ru-RU" sz="1500" dirty="0">
                <a:solidFill>
                  <a:srgbClr val="333333"/>
                </a:solidFill>
                <a:latin typeface="Arial" panose="020B0604020202020204" pitchFamily="34" charset="0"/>
              </a:rPr>
              <a:t>: в</a:t>
            </a:r>
            <a:r>
              <a:rPr lang="ru-RU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осстановлена крыша с резной отделкой. Первый этаж здания каменный, более древний. Второй — деревянный, с декоративной башенкой над одномаршевой лестницей</a:t>
            </a:r>
            <a:r>
              <a:rPr lang="ru-RU" sz="1500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  <a:r>
              <a:rPr lang="ru-RU" sz="15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Деревянные резные карнизы-наличники и подзоры крыши здания орнаментированы в русском стиле.</a:t>
            </a:r>
            <a:endParaRPr lang="ru-RU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C36258-45D9-CD89-A334-EB461541C993}"/>
              </a:ext>
            </a:extLst>
          </p:cNvPr>
          <p:cNvSpPr txBox="1"/>
          <p:nvPr/>
        </p:nvSpPr>
        <p:spPr>
          <a:xfrm>
            <a:off x="2678912" y="3780827"/>
            <a:ext cx="2098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 благоустройства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1954085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1571</TotalTime>
  <Words>1258</Words>
  <Application>Microsoft Office PowerPoint</Application>
  <PresentationFormat>Произвольный</PresentationFormat>
  <Paragraphs>152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1_Тема Office</vt:lpstr>
      <vt:lpstr>Поселение Щаповское в городе Москве</vt:lpstr>
      <vt:lpstr>Историческое наследие</vt:lpstr>
      <vt:lpstr>Интересные факты</vt:lpstr>
      <vt:lpstr>Культурное наследие</vt:lpstr>
      <vt:lpstr>Военные годы</vt:lpstr>
      <vt:lpstr>Презентация PowerPoint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  <vt:lpstr>ХРАНИМ ТРАДИЦИИ,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Поселение Щаповское</dc:title>
  <dc:creator>Игорь Трухов</dc:creator>
  <cp:lastModifiedBy>Трухова Евгения</cp:lastModifiedBy>
  <cp:revision>63</cp:revision>
  <dcterms:created xsi:type="dcterms:W3CDTF">2022-01-23T19:51:36Z</dcterms:created>
  <dcterms:modified xsi:type="dcterms:W3CDTF">2022-06-16T10:43:19Z</dcterms:modified>
</cp:coreProperties>
</file>